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0" r:id="rId1"/>
  </p:sldMasterIdLst>
  <p:notesMasterIdLst>
    <p:notesMasterId r:id="rId12"/>
  </p:notesMasterIdLst>
  <p:sldIdLst>
    <p:sldId id="256" r:id="rId2"/>
    <p:sldId id="266"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3B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FE1D53-5F71-4BD9-9AB9-2FE9B5B0F590}" type="datetimeFigureOut">
              <a:rPr lang="es-AR" smtClean="0"/>
              <a:t>02/07/2018</a:t>
            </a:fld>
            <a:endParaRPr lang="es-A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2C8D84-938E-42E1-B84C-46F6EA58A9DD}" type="slidenum">
              <a:rPr lang="es-AR" smtClean="0"/>
              <a:t>‹Nº›</a:t>
            </a:fld>
            <a:endParaRPr lang="es-AR"/>
          </a:p>
        </p:txBody>
      </p:sp>
    </p:spTree>
    <p:extLst>
      <p:ext uri="{BB962C8B-B14F-4D97-AF65-F5344CB8AC3E}">
        <p14:creationId xmlns:p14="http://schemas.microsoft.com/office/powerpoint/2010/main" val="3332239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AR"/>
          </a:p>
        </p:txBody>
      </p:sp>
      <p:sp>
        <p:nvSpPr>
          <p:cNvPr id="4" name="Marcador de fecha 3"/>
          <p:cNvSpPr>
            <a:spLocks noGrp="1"/>
          </p:cNvSpPr>
          <p:nvPr>
            <p:ph type="dt" sz="half" idx="10"/>
          </p:nvPr>
        </p:nvSpPr>
        <p:spPr/>
        <p:txBody>
          <a:bodyPr/>
          <a:lstStyle/>
          <a:p>
            <a:fld id="{21346FC4-EA72-42D3-A8B5-4528B54C6306}" type="datetimeFigureOut">
              <a:rPr lang="es-AR" smtClean="0"/>
              <a:t>02/07/2018</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F12B5D6A-DDAE-4482-928E-101EB9B18569}" type="slidenum">
              <a:rPr lang="es-AR" smtClean="0"/>
              <a:t>‹Nº›</a:t>
            </a:fld>
            <a:endParaRPr lang="es-AR"/>
          </a:p>
        </p:txBody>
      </p:sp>
    </p:spTree>
    <p:extLst>
      <p:ext uri="{BB962C8B-B14F-4D97-AF65-F5344CB8AC3E}">
        <p14:creationId xmlns:p14="http://schemas.microsoft.com/office/powerpoint/2010/main" val="851711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21346FC4-EA72-42D3-A8B5-4528B54C6306}" type="datetimeFigureOut">
              <a:rPr lang="es-AR" smtClean="0"/>
              <a:t>02/07/2018</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F12B5D6A-DDAE-4482-928E-101EB9B18569}" type="slidenum">
              <a:rPr lang="es-AR" smtClean="0"/>
              <a:t>‹Nº›</a:t>
            </a:fld>
            <a:endParaRPr lang="es-AR"/>
          </a:p>
        </p:txBody>
      </p:sp>
    </p:spTree>
    <p:extLst>
      <p:ext uri="{BB962C8B-B14F-4D97-AF65-F5344CB8AC3E}">
        <p14:creationId xmlns:p14="http://schemas.microsoft.com/office/powerpoint/2010/main" val="3242177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21346FC4-EA72-42D3-A8B5-4528B54C6306}" type="datetimeFigureOut">
              <a:rPr lang="es-AR" smtClean="0"/>
              <a:t>02/07/2018</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F12B5D6A-DDAE-4482-928E-101EB9B18569}" type="slidenum">
              <a:rPr lang="es-AR" smtClean="0"/>
              <a:t>‹Nº›</a:t>
            </a:fld>
            <a:endParaRPr lang="es-AR"/>
          </a:p>
        </p:txBody>
      </p:sp>
    </p:spTree>
    <p:extLst>
      <p:ext uri="{BB962C8B-B14F-4D97-AF65-F5344CB8AC3E}">
        <p14:creationId xmlns:p14="http://schemas.microsoft.com/office/powerpoint/2010/main" val="939695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21346FC4-EA72-42D3-A8B5-4528B54C6306}" type="datetimeFigureOut">
              <a:rPr lang="es-AR" smtClean="0"/>
              <a:t>02/07/2018</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F12B5D6A-DDAE-4482-928E-101EB9B18569}" type="slidenum">
              <a:rPr lang="es-AR" smtClean="0"/>
              <a:t>‹Nº›</a:t>
            </a:fld>
            <a:endParaRPr lang="es-AR"/>
          </a:p>
        </p:txBody>
      </p:sp>
    </p:spTree>
    <p:extLst>
      <p:ext uri="{BB962C8B-B14F-4D97-AF65-F5344CB8AC3E}">
        <p14:creationId xmlns:p14="http://schemas.microsoft.com/office/powerpoint/2010/main" val="3224653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21346FC4-EA72-42D3-A8B5-4528B54C6306}" type="datetimeFigureOut">
              <a:rPr lang="es-AR" smtClean="0"/>
              <a:t>02/07/2018</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F12B5D6A-DDAE-4482-928E-101EB9B18569}" type="slidenum">
              <a:rPr lang="es-AR" smtClean="0"/>
              <a:t>‹Nº›</a:t>
            </a:fld>
            <a:endParaRPr lang="es-AR"/>
          </a:p>
        </p:txBody>
      </p:sp>
    </p:spTree>
    <p:extLst>
      <p:ext uri="{BB962C8B-B14F-4D97-AF65-F5344CB8AC3E}">
        <p14:creationId xmlns:p14="http://schemas.microsoft.com/office/powerpoint/2010/main" val="2028822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fecha 4"/>
          <p:cNvSpPr>
            <a:spLocks noGrp="1"/>
          </p:cNvSpPr>
          <p:nvPr>
            <p:ph type="dt" sz="half" idx="10"/>
          </p:nvPr>
        </p:nvSpPr>
        <p:spPr/>
        <p:txBody>
          <a:bodyPr/>
          <a:lstStyle/>
          <a:p>
            <a:fld id="{21346FC4-EA72-42D3-A8B5-4528B54C6306}" type="datetimeFigureOut">
              <a:rPr lang="es-AR" smtClean="0"/>
              <a:t>02/07/2018</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F12B5D6A-DDAE-4482-928E-101EB9B18569}" type="slidenum">
              <a:rPr lang="es-AR" smtClean="0"/>
              <a:t>‹Nº›</a:t>
            </a:fld>
            <a:endParaRPr lang="es-AR"/>
          </a:p>
        </p:txBody>
      </p:sp>
    </p:spTree>
    <p:extLst>
      <p:ext uri="{BB962C8B-B14F-4D97-AF65-F5344CB8AC3E}">
        <p14:creationId xmlns:p14="http://schemas.microsoft.com/office/powerpoint/2010/main" val="4114510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Marcador de fecha 6"/>
          <p:cNvSpPr>
            <a:spLocks noGrp="1"/>
          </p:cNvSpPr>
          <p:nvPr>
            <p:ph type="dt" sz="half" idx="10"/>
          </p:nvPr>
        </p:nvSpPr>
        <p:spPr/>
        <p:txBody>
          <a:bodyPr/>
          <a:lstStyle/>
          <a:p>
            <a:fld id="{21346FC4-EA72-42D3-A8B5-4528B54C6306}" type="datetimeFigureOut">
              <a:rPr lang="es-AR" smtClean="0"/>
              <a:t>02/07/2018</a:t>
            </a:fld>
            <a:endParaRPr lang="es-AR"/>
          </a:p>
        </p:txBody>
      </p:sp>
      <p:sp>
        <p:nvSpPr>
          <p:cNvPr id="8" name="Marcador de pie de página 7"/>
          <p:cNvSpPr>
            <a:spLocks noGrp="1"/>
          </p:cNvSpPr>
          <p:nvPr>
            <p:ph type="ftr" sz="quarter" idx="11"/>
          </p:nvPr>
        </p:nvSpPr>
        <p:spPr/>
        <p:txBody>
          <a:bodyPr/>
          <a:lstStyle/>
          <a:p>
            <a:endParaRPr lang="es-AR"/>
          </a:p>
        </p:txBody>
      </p:sp>
      <p:sp>
        <p:nvSpPr>
          <p:cNvPr id="9" name="Marcador de número de diapositiva 8"/>
          <p:cNvSpPr>
            <a:spLocks noGrp="1"/>
          </p:cNvSpPr>
          <p:nvPr>
            <p:ph type="sldNum" sz="quarter" idx="12"/>
          </p:nvPr>
        </p:nvSpPr>
        <p:spPr/>
        <p:txBody>
          <a:bodyPr/>
          <a:lstStyle/>
          <a:p>
            <a:fld id="{F12B5D6A-DDAE-4482-928E-101EB9B18569}" type="slidenum">
              <a:rPr lang="es-AR" smtClean="0"/>
              <a:t>‹Nº›</a:t>
            </a:fld>
            <a:endParaRPr lang="es-AR"/>
          </a:p>
        </p:txBody>
      </p:sp>
    </p:spTree>
    <p:extLst>
      <p:ext uri="{BB962C8B-B14F-4D97-AF65-F5344CB8AC3E}">
        <p14:creationId xmlns:p14="http://schemas.microsoft.com/office/powerpoint/2010/main" val="1037045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fecha 2"/>
          <p:cNvSpPr>
            <a:spLocks noGrp="1"/>
          </p:cNvSpPr>
          <p:nvPr>
            <p:ph type="dt" sz="half" idx="10"/>
          </p:nvPr>
        </p:nvSpPr>
        <p:spPr/>
        <p:txBody>
          <a:bodyPr/>
          <a:lstStyle/>
          <a:p>
            <a:fld id="{21346FC4-EA72-42D3-A8B5-4528B54C6306}" type="datetimeFigureOut">
              <a:rPr lang="es-AR" smtClean="0"/>
              <a:t>02/07/2018</a:t>
            </a:fld>
            <a:endParaRPr lang="es-AR"/>
          </a:p>
        </p:txBody>
      </p:sp>
      <p:sp>
        <p:nvSpPr>
          <p:cNvPr id="4" name="Marcador de pie de página 3"/>
          <p:cNvSpPr>
            <a:spLocks noGrp="1"/>
          </p:cNvSpPr>
          <p:nvPr>
            <p:ph type="ftr" sz="quarter" idx="11"/>
          </p:nvPr>
        </p:nvSpPr>
        <p:spPr/>
        <p:txBody>
          <a:bodyPr/>
          <a:lstStyle/>
          <a:p>
            <a:endParaRPr lang="es-AR"/>
          </a:p>
        </p:txBody>
      </p:sp>
      <p:sp>
        <p:nvSpPr>
          <p:cNvPr id="5" name="Marcador de número de diapositiva 4"/>
          <p:cNvSpPr>
            <a:spLocks noGrp="1"/>
          </p:cNvSpPr>
          <p:nvPr>
            <p:ph type="sldNum" sz="quarter" idx="12"/>
          </p:nvPr>
        </p:nvSpPr>
        <p:spPr/>
        <p:txBody>
          <a:bodyPr/>
          <a:lstStyle/>
          <a:p>
            <a:fld id="{F12B5D6A-DDAE-4482-928E-101EB9B18569}" type="slidenum">
              <a:rPr lang="es-AR" smtClean="0"/>
              <a:t>‹Nº›</a:t>
            </a:fld>
            <a:endParaRPr lang="es-AR"/>
          </a:p>
        </p:txBody>
      </p:sp>
    </p:spTree>
    <p:extLst>
      <p:ext uri="{BB962C8B-B14F-4D97-AF65-F5344CB8AC3E}">
        <p14:creationId xmlns:p14="http://schemas.microsoft.com/office/powerpoint/2010/main" val="3532078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1346FC4-EA72-42D3-A8B5-4528B54C6306}" type="datetimeFigureOut">
              <a:rPr lang="es-AR" smtClean="0"/>
              <a:t>02/07/2018</a:t>
            </a:fld>
            <a:endParaRPr lang="es-AR"/>
          </a:p>
        </p:txBody>
      </p:sp>
      <p:sp>
        <p:nvSpPr>
          <p:cNvPr id="3" name="Marcador de pie de página 2"/>
          <p:cNvSpPr>
            <a:spLocks noGrp="1"/>
          </p:cNvSpPr>
          <p:nvPr>
            <p:ph type="ftr" sz="quarter" idx="11"/>
          </p:nvPr>
        </p:nvSpPr>
        <p:spPr/>
        <p:txBody>
          <a:bodyPr/>
          <a:lstStyle/>
          <a:p>
            <a:endParaRPr lang="es-AR"/>
          </a:p>
        </p:txBody>
      </p:sp>
      <p:sp>
        <p:nvSpPr>
          <p:cNvPr id="4" name="Marcador de número de diapositiva 3"/>
          <p:cNvSpPr>
            <a:spLocks noGrp="1"/>
          </p:cNvSpPr>
          <p:nvPr>
            <p:ph type="sldNum" sz="quarter" idx="12"/>
          </p:nvPr>
        </p:nvSpPr>
        <p:spPr/>
        <p:txBody>
          <a:bodyPr/>
          <a:lstStyle/>
          <a:p>
            <a:fld id="{F12B5D6A-DDAE-4482-928E-101EB9B18569}" type="slidenum">
              <a:rPr lang="es-AR" smtClean="0"/>
              <a:t>‹Nº›</a:t>
            </a:fld>
            <a:endParaRPr lang="es-AR"/>
          </a:p>
        </p:txBody>
      </p:sp>
    </p:spTree>
    <p:extLst>
      <p:ext uri="{BB962C8B-B14F-4D97-AF65-F5344CB8AC3E}">
        <p14:creationId xmlns:p14="http://schemas.microsoft.com/office/powerpoint/2010/main" val="3896392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21346FC4-EA72-42D3-A8B5-4528B54C6306}" type="datetimeFigureOut">
              <a:rPr lang="es-AR" smtClean="0"/>
              <a:t>02/07/2018</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F12B5D6A-DDAE-4482-928E-101EB9B18569}" type="slidenum">
              <a:rPr lang="es-AR" smtClean="0"/>
              <a:t>‹Nº›</a:t>
            </a:fld>
            <a:endParaRPr lang="es-AR"/>
          </a:p>
        </p:txBody>
      </p:sp>
    </p:spTree>
    <p:extLst>
      <p:ext uri="{BB962C8B-B14F-4D97-AF65-F5344CB8AC3E}">
        <p14:creationId xmlns:p14="http://schemas.microsoft.com/office/powerpoint/2010/main" val="977118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21346FC4-EA72-42D3-A8B5-4528B54C6306}" type="datetimeFigureOut">
              <a:rPr lang="es-AR" smtClean="0"/>
              <a:t>02/07/2018</a:t>
            </a:fld>
            <a:endParaRPr lang="es-AR"/>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F12B5D6A-DDAE-4482-928E-101EB9B18569}" type="slidenum">
              <a:rPr lang="es-AR" smtClean="0"/>
              <a:t>‹Nº›</a:t>
            </a:fld>
            <a:endParaRPr lang="es-AR"/>
          </a:p>
        </p:txBody>
      </p:sp>
    </p:spTree>
    <p:extLst>
      <p:ext uri="{BB962C8B-B14F-4D97-AF65-F5344CB8AC3E}">
        <p14:creationId xmlns:p14="http://schemas.microsoft.com/office/powerpoint/2010/main" val="711702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346FC4-EA72-42D3-A8B5-4528B54C6306}" type="datetimeFigureOut">
              <a:rPr lang="es-AR" smtClean="0"/>
              <a:t>02/07/2018</a:t>
            </a:fld>
            <a:endParaRPr lang="es-A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2B5D6A-DDAE-4482-928E-101EB9B18569}" type="slidenum">
              <a:rPr lang="es-AR" smtClean="0"/>
              <a:t>‹Nº›</a:t>
            </a:fld>
            <a:endParaRPr lang="es-AR"/>
          </a:p>
        </p:txBody>
      </p:sp>
    </p:spTree>
    <p:extLst>
      <p:ext uri="{BB962C8B-B14F-4D97-AF65-F5344CB8AC3E}">
        <p14:creationId xmlns:p14="http://schemas.microsoft.com/office/powerpoint/2010/main" val="1717660182"/>
      </p:ext>
    </p:extLst>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401636"/>
            <a:ext cx="7933386" cy="2387600"/>
          </a:xfrm>
        </p:spPr>
        <p:txBody>
          <a:bodyPr>
            <a:normAutofit fontScale="90000"/>
          </a:bodyPr>
          <a:lstStyle/>
          <a:p>
            <a:r>
              <a:rPr lang="es-AR" b="1" dirty="0" smtClean="0"/>
              <a:t>LA FIGURA DEL ABOGAD@ DE NIÑAS, NIÑOS Y ADOLESCENTES</a:t>
            </a:r>
            <a:endParaRPr lang="es-AR" b="1" dirty="0"/>
          </a:p>
        </p:txBody>
      </p:sp>
      <p:pic>
        <p:nvPicPr>
          <p:cNvPr id="1026" name="Picture 2" descr="man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0" y="3171824"/>
            <a:ext cx="5715000" cy="3686176"/>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n 3"/>
          <p:cNvPicPr>
            <a:picLocks noChangeAspect="1"/>
          </p:cNvPicPr>
          <p:nvPr/>
        </p:nvPicPr>
        <p:blipFill>
          <a:blip r:embed="rId3"/>
          <a:stretch>
            <a:fillRect/>
          </a:stretch>
        </p:blipFill>
        <p:spPr>
          <a:xfrm>
            <a:off x="8124825" y="19049"/>
            <a:ext cx="4067175" cy="3152775"/>
          </a:xfrm>
          <a:prstGeom prst="rect">
            <a:avLst/>
          </a:prstGeom>
        </p:spPr>
      </p:pic>
    </p:spTree>
    <p:extLst>
      <p:ext uri="{BB962C8B-B14F-4D97-AF65-F5344CB8AC3E}">
        <p14:creationId xmlns:p14="http://schemas.microsoft.com/office/powerpoint/2010/main" val="37258436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8125616" y="0"/>
            <a:ext cx="4066384" cy="3151905"/>
          </a:xfrm>
          <a:prstGeom prst="rect">
            <a:avLst/>
          </a:prstGeom>
        </p:spPr>
      </p:pic>
      <p:pic>
        <p:nvPicPr>
          <p:cNvPr id="5" name="Imagen 4"/>
          <p:cNvPicPr>
            <a:picLocks noChangeAspect="1"/>
          </p:cNvPicPr>
          <p:nvPr/>
        </p:nvPicPr>
        <p:blipFill>
          <a:blip r:embed="rId3"/>
          <a:stretch>
            <a:fillRect/>
          </a:stretch>
        </p:blipFill>
        <p:spPr>
          <a:xfrm>
            <a:off x="1536932" y="662272"/>
            <a:ext cx="7825056" cy="6063122"/>
          </a:xfrm>
          <a:prstGeom prst="rect">
            <a:avLst/>
          </a:prstGeom>
        </p:spPr>
      </p:pic>
      <p:sp>
        <p:nvSpPr>
          <p:cNvPr id="6" name="CuadroTexto 5"/>
          <p:cNvSpPr txBox="1"/>
          <p:nvPr/>
        </p:nvSpPr>
        <p:spPr>
          <a:xfrm>
            <a:off x="2869737" y="4780036"/>
            <a:ext cx="4158923" cy="461665"/>
          </a:xfrm>
          <a:prstGeom prst="rect">
            <a:avLst/>
          </a:prstGeom>
          <a:noFill/>
        </p:spPr>
        <p:txBody>
          <a:bodyPr wrap="square" rtlCol="0">
            <a:spAutoFit/>
          </a:bodyPr>
          <a:lstStyle/>
          <a:p>
            <a:r>
              <a:rPr lang="es-AR" sz="2400" b="1" dirty="0" smtClean="0">
                <a:solidFill>
                  <a:srgbClr val="00B0F0"/>
                </a:solidFill>
                <a:latin typeface="+mj-lt"/>
              </a:rPr>
              <a:t>Muchas gracias...</a:t>
            </a:r>
            <a:endParaRPr lang="es-AR" sz="2400" b="1" dirty="0">
              <a:solidFill>
                <a:srgbClr val="00B0F0"/>
              </a:solidFill>
              <a:latin typeface="+mj-lt"/>
            </a:endParaRPr>
          </a:p>
        </p:txBody>
      </p:sp>
      <p:sp>
        <p:nvSpPr>
          <p:cNvPr id="7" name="CuadroTexto 6"/>
          <p:cNvSpPr txBox="1"/>
          <p:nvPr/>
        </p:nvSpPr>
        <p:spPr>
          <a:xfrm>
            <a:off x="7534141" y="5241701"/>
            <a:ext cx="184731" cy="369332"/>
          </a:xfrm>
          <a:prstGeom prst="rect">
            <a:avLst/>
          </a:prstGeom>
          <a:noFill/>
        </p:spPr>
        <p:txBody>
          <a:bodyPr wrap="none" rtlCol="0">
            <a:spAutoFit/>
          </a:bodyPr>
          <a:lstStyle/>
          <a:p>
            <a:endParaRPr lang="es-AR" dirty="0"/>
          </a:p>
        </p:txBody>
      </p:sp>
      <p:sp>
        <p:nvSpPr>
          <p:cNvPr id="8" name="CuadroTexto 7"/>
          <p:cNvSpPr txBox="1"/>
          <p:nvPr/>
        </p:nvSpPr>
        <p:spPr>
          <a:xfrm>
            <a:off x="4874176" y="5197466"/>
            <a:ext cx="3503053" cy="923330"/>
          </a:xfrm>
          <a:prstGeom prst="rect">
            <a:avLst/>
          </a:prstGeom>
          <a:noFill/>
        </p:spPr>
        <p:txBody>
          <a:bodyPr wrap="square" rtlCol="0">
            <a:spAutoFit/>
          </a:bodyPr>
          <a:lstStyle/>
          <a:p>
            <a:pPr algn="ctr"/>
            <a:r>
              <a:rPr lang="es-AR" b="1" dirty="0" smtClean="0">
                <a:solidFill>
                  <a:srgbClr val="F13BCA"/>
                </a:solidFill>
              </a:rPr>
              <a:t>Yamila Mendez </a:t>
            </a:r>
          </a:p>
          <a:p>
            <a:pPr algn="ctr"/>
            <a:r>
              <a:rPr lang="es-AR" b="1" dirty="0" smtClean="0">
                <a:solidFill>
                  <a:srgbClr val="F13BCA"/>
                </a:solidFill>
              </a:rPr>
              <a:t>Abogada – </a:t>
            </a:r>
            <a:r>
              <a:rPr lang="es-AR" b="1" dirty="0">
                <a:solidFill>
                  <a:srgbClr val="F13BCA"/>
                </a:solidFill>
              </a:rPr>
              <a:t>E</a:t>
            </a:r>
            <a:r>
              <a:rPr lang="es-AR" b="1" dirty="0" smtClean="0">
                <a:solidFill>
                  <a:srgbClr val="F13BCA"/>
                </a:solidFill>
              </a:rPr>
              <a:t>scribana – Mediadora</a:t>
            </a:r>
          </a:p>
          <a:p>
            <a:pPr algn="ctr"/>
            <a:r>
              <a:rPr lang="es-AR" b="1" dirty="0" smtClean="0">
                <a:solidFill>
                  <a:srgbClr val="F13BCA"/>
                </a:solidFill>
              </a:rPr>
              <a:t>yamilamendez00@gmail.com</a:t>
            </a:r>
            <a:endParaRPr lang="es-AR" b="1" dirty="0">
              <a:solidFill>
                <a:srgbClr val="F13BCA"/>
              </a:solidFill>
            </a:endParaRPr>
          </a:p>
        </p:txBody>
      </p:sp>
      <p:sp>
        <p:nvSpPr>
          <p:cNvPr id="9" name="CuadroTexto 8"/>
          <p:cNvSpPr txBox="1"/>
          <p:nvPr/>
        </p:nvSpPr>
        <p:spPr>
          <a:xfrm>
            <a:off x="3902299" y="1777285"/>
            <a:ext cx="4584878" cy="2862322"/>
          </a:xfrm>
          <a:prstGeom prst="rect">
            <a:avLst/>
          </a:prstGeom>
          <a:noFill/>
        </p:spPr>
        <p:txBody>
          <a:bodyPr wrap="square" rtlCol="0">
            <a:spAutoFit/>
          </a:bodyPr>
          <a:lstStyle/>
          <a:p>
            <a:r>
              <a:rPr lang="es-AR" sz="3600" dirty="0" smtClean="0">
                <a:solidFill>
                  <a:srgbClr val="92D050"/>
                </a:solidFill>
              </a:rPr>
              <a:t>La promoción y la protección </a:t>
            </a:r>
            <a:r>
              <a:rPr lang="es-AR" sz="3600" dirty="0" smtClean="0">
                <a:solidFill>
                  <a:srgbClr val="92D050"/>
                </a:solidFill>
              </a:rPr>
              <a:t>de los derechos de </a:t>
            </a:r>
            <a:r>
              <a:rPr lang="es-AR" sz="3600" b="1" u="sng" dirty="0" smtClean="0">
                <a:solidFill>
                  <a:srgbClr val="92D050"/>
                </a:solidFill>
              </a:rPr>
              <a:t>LA INFANCIA</a:t>
            </a:r>
            <a:r>
              <a:rPr lang="es-AR" sz="3600" dirty="0" smtClean="0">
                <a:solidFill>
                  <a:srgbClr val="92D050"/>
                </a:solidFill>
              </a:rPr>
              <a:t> es una trabajo de todos...</a:t>
            </a:r>
            <a:endParaRPr lang="es-AR" sz="3600" dirty="0">
              <a:solidFill>
                <a:srgbClr val="92D050"/>
              </a:solidFill>
            </a:endParaRPr>
          </a:p>
        </p:txBody>
      </p:sp>
    </p:spTree>
    <p:extLst>
      <p:ext uri="{BB962C8B-B14F-4D97-AF65-F5344CB8AC3E}">
        <p14:creationId xmlns:p14="http://schemas.microsoft.com/office/powerpoint/2010/main" val="31296910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8125616" y="0"/>
            <a:ext cx="4066384" cy="3151905"/>
          </a:xfrm>
          <a:prstGeom prst="rect">
            <a:avLst/>
          </a:prstGeom>
        </p:spPr>
      </p:pic>
      <p:sp>
        <p:nvSpPr>
          <p:cNvPr id="6" name="7 CuadroTexto"/>
          <p:cNvSpPr txBox="1"/>
          <p:nvPr/>
        </p:nvSpPr>
        <p:spPr>
          <a:xfrm>
            <a:off x="1558926" y="560389"/>
            <a:ext cx="9109075" cy="708025"/>
          </a:xfrm>
          <a:prstGeom prst="rect">
            <a:avLst/>
          </a:prstGeom>
        </p:spPr>
        <p:style>
          <a:lnRef idx="3">
            <a:schemeClr val="lt1"/>
          </a:lnRef>
          <a:fillRef idx="1">
            <a:schemeClr val="accent1"/>
          </a:fillRef>
          <a:effectRef idx="1">
            <a:schemeClr val="accent1"/>
          </a:effectRef>
          <a:fontRef idx="minor">
            <a:schemeClr val="lt1"/>
          </a:fontRef>
        </p:style>
        <p:txBody>
          <a:bodyPr>
            <a:spAutoFit/>
          </a:bodyPr>
          <a:lstStyle/>
          <a:p>
            <a:pPr algn="ctr">
              <a:defRPr/>
            </a:pPr>
            <a:r>
              <a:rPr lang="es-AR" sz="4000" b="1" dirty="0">
                <a:solidFill>
                  <a:schemeClr val="tx1"/>
                </a:solidFill>
                <a:effectLst>
                  <a:outerShdw blurRad="38100" dist="38100" dir="2700000" algn="tl">
                    <a:srgbClr val="000000">
                      <a:alpha val="43137"/>
                    </a:srgbClr>
                  </a:outerShdw>
                </a:effectLst>
                <a:latin typeface="+mj-lt"/>
              </a:rPr>
              <a:t>LOS DERECHOS HUMANOS</a:t>
            </a:r>
          </a:p>
        </p:txBody>
      </p:sp>
      <p:sp>
        <p:nvSpPr>
          <p:cNvPr id="7" name="4 CuadroTexto"/>
          <p:cNvSpPr txBox="1"/>
          <p:nvPr/>
        </p:nvSpPr>
        <p:spPr>
          <a:xfrm>
            <a:off x="1631950" y="1700213"/>
            <a:ext cx="8955088" cy="4832350"/>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gn="just">
              <a:defRPr/>
            </a:pPr>
            <a:endParaRPr lang="es-AR" sz="2800" b="1" dirty="0">
              <a:solidFill>
                <a:prstClr val="black"/>
              </a:solidFill>
              <a:effectLst>
                <a:outerShdw blurRad="38100" dist="38100" dir="2700000" algn="tl">
                  <a:srgbClr val="000000">
                    <a:alpha val="43137"/>
                  </a:srgbClr>
                </a:outerShdw>
              </a:effectLst>
              <a:latin typeface="Calibri" pitchFamily="34" charset="0"/>
            </a:endParaRPr>
          </a:p>
          <a:p>
            <a:pPr algn="just">
              <a:defRPr/>
            </a:pPr>
            <a:r>
              <a:rPr lang="es-AR" sz="2800" b="1" dirty="0">
                <a:solidFill>
                  <a:prstClr val="black"/>
                </a:solidFill>
                <a:effectLst>
                  <a:outerShdw blurRad="38100" dist="38100" dir="2700000" algn="tl">
                    <a:srgbClr val="000000">
                      <a:alpha val="43137"/>
                    </a:srgbClr>
                  </a:outerShdw>
                </a:effectLst>
                <a:latin typeface="+mj-lt"/>
              </a:rPr>
              <a:t>PERSONA                                  </a:t>
            </a:r>
            <a:r>
              <a:rPr lang="es-AR" sz="2800" b="1" dirty="0">
                <a:solidFill>
                  <a:srgbClr val="5D5AD2">
                    <a:lumMod val="75000"/>
                  </a:srgbClr>
                </a:solidFill>
                <a:effectLst>
                  <a:outerShdw blurRad="38100" dist="38100" dir="2700000" algn="tl">
                    <a:srgbClr val="000000">
                      <a:alpha val="43137"/>
                    </a:srgbClr>
                  </a:outerShdw>
                </a:effectLst>
                <a:latin typeface="+mj-lt"/>
              </a:rPr>
              <a:t>sujeto de derechos </a:t>
            </a:r>
            <a:r>
              <a:rPr lang="es-AR" sz="2800" b="1" i="1" dirty="0">
                <a:solidFill>
                  <a:prstClr val="black"/>
                </a:solidFill>
                <a:effectLst>
                  <a:outerShdw blurRad="38100" dist="38100" dir="2700000" algn="tl">
                    <a:srgbClr val="000000">
                      <a:alpha val="43137"/>
                    </a:srgbClr>
                  </a:outerShdw>
                </a:effectLst>
                <a:latin typeface="+mj-lt"/>
              </a:rPr>
              <a:t>(no tan   </a:t>
            </a:r>
          </a:p>
          <a:p>
            <a:pPr algn="just">
              <a:defRPr/>
            </a:pPr>
            <a:r>
              <a:rPr lang="es-AR" sz="2800" b="1" i="1" dirty="0">
                <a:solidFill>
                  <a:prstClr val="black"/>
                </a:solidFill>
                <a:effectLst>
                  <a:outerShdw blurRad="38100" dist="38100" dir="2700000" algn="tl">
                    <a:srgbClr val="000000">
                      <a:alpha val="43137"/>
                    </a:srgbClr>
                  </a:outerShdw>
                </a:effectLst>
                <a:latin typeface="+mj-lt"/>
              </a:rPr>
              <a:t>                                                    solo objeto de protección)</a:t>
            </a:r>
          </a:p>
          <a:p>
            <a:pPr algn="just">
              <a:defRPr/>
            </a:pPr>
            <a:endParaRPr lang="es-AR" sz="2800" b="1" dirty="0">
              <a:solidFill>
                <a:prstClr val="black"/>
              </a:solidFill>
              <a:effectLst>
                <a:outerShdw blurRad="38100" dist="38100" dir="2700000" algn="tl">
                  <a:srgbClr val="000000">
                    <a:alpha val="43137"/>
                  </a:srgbClr>
                </a:outerShdw>
              </a:effectLst>
              <a:latin typeface="Calibri" pitchFamily="34" charset="0"/>
            </a:endParaRPr>
          </a:p>
          <a:p>
            <a:pPr algn="just">
              <a:defRPr/>
            </a:pPr>
            <a:endParaRPr lang="es-AR" sz="2800" b="1" dirty="0">
              <a:solidFill>
                <a:prstClr val="black"/>
              </a:solidFill>
              <a:effectLst>
                <a:outerShdw blurRad="38100" dist="38100" dir="2700000" algn="tl">
                  <a:srgbClr val="000000">
                    <a:alpha val="43137"/>
                  </a:srgbClr>
                </a:outerShdw>
              </a:effectLst>
              <a:latin typeface="Calibri" pitchFamily="34" charset="0"/>
            </a:endParaRPr>
          </a:p>
          <a:p>
            <a:pPr algn="just">
              <a:defRPr/>
            </a:pPr>
            <a:endParaRPr lang="es-AR" sz="2800" b="1" dirty="0">
              <a:solidFill>
                <a:prstClr val="black"/>
              </a:solidFill>
              <a:effectLst>
                <a:outerShdw blurRad="38100" dist="38100" dir="2700000" algn="tl">
                  <a:srgbClr val="000000">
                    <a:alpha val="43137"/>
                  </a:srgbClr>
                </a:outerShdw>
              </a:effectLst>
              <a:latin typeface="Calibri" pitchFamily="34" charset="0"/>
            </a:endParaRPr>
          </a:p>
          <a:p>
            <a:pPr algn="just">
              <a:defRPr/>
            </a:pPr>
            <a:endParaRPr lang="es-AR" sz="2800" b="1" dirty="0">
              <a:solidFill>
                <a:prstClr val="black"/>
              </a:solidFill>
              <a:effectLst>
                <a:outerShdw blurRad="38100" dist="38100" dir="2700000" algn="tl">
                  <a:srgbClr val="000000">
                    <a:alpha val="43137"/>
                  </a:srgbClr>
                </a:outerShdw>
              </a:effectLst>
              <a:latin typeface="Calibri" pitchFamily="34" charset="0"/>
            </a:endParaRPr>
          </a:p>
          <a:p>
            <a:pPr algn="just">
              <a:defRPr/>
            </a:pPr>
            <a:r>
              <a:rPr lang="es-AR" sz="2800" b="1" dirty="0" smtClean="0">
                <a:solidFill>
                  <a:prstClr val="black"/>
                </a:solidFill>
                <a:effectLst>
                  <a:outerShdw blurRad="38100" dist="38100" dir="2700000" algn="tl">
                    <a:srgbClr val="000000">
                      <a:alpha val="43137"/>
                    </a:srgbClr>
                  </a:outerShdw>
                </a:effectLst>
                <a:latin typeface="+mj-lt"/>
              </a:rPr>
              <a:t>AMBITO </a:t>
            </a:r>
            <a:r>
              <a:rPr lang="es-AR" sz="2800" b="1" dirty="0">
                <a:solidFill>
                  <a:prstClr val="black"/>
                </a:solidFill>
                <a:effectLst>
                  <a:outerShdw blurRad="38100" dist="38100" dir="2700000" algn="tl">
                    <a:srgbClr val="000000">
                      <a:alpha val="43137"/>
                    </a:srgbClr>
                  </a:outerShdw>
                </a:effectLst>
                <a:latin typeface="+mj-lt"/>
              </a:rPr>
              <a:t>DE                             </a:t>
            </a:r>
            <a:r>
              <a:rPr lang="es-AR" sz="2800" b="1" dirty="0">
                <a:solidFill>
                  <a:srgbClr val="5D5AD2">
                    <a:lumMod val="75000"/>
                  </a:srgbClr>
                </a:solidFill>
                <a:effectLst>
                  <a:outerShdw blurRad="38100" dist="38100" dir="2700000" algn="tl">
                    <a:srgbClr val="000000">
                      <a:alpha val="43137"/>
                    </a:srgbClr>
                  </a:outerShdw>
                </a:effectLst>
                <a:latin typeface="+mj-lt"/>
              </a:rPr>
              <a:t>excede</a:t>
            </a:r>
            <a:r>
              <a:rPr lang="es-AR" sz="2800" b="1" dirty="0">
                <a:solidFill>
                  <a:prstClr val="black"/>
                </a:solidFill>
                <a:effectLst>
                  <a:outerShdw blurRad="38100" dist="38100" dir="2700000" algn="tl">
                    <a:srgbClr val="000000">
                      <a:alpha val="43137"/>
                    </a:srgbClr>
                  </a:outerShdw>
                </a:effectLst>
                <a:latin typeface="+mj-lt"/>
              </a:rPr>
              <a:t> el sistema nacional</a:t>
            </a:r>
          </a:p>
          <a:p>
            <a:pPr algn="just">
              <a:defRPr/>
            </a:pPr>
            <a:r>
              <a:rPr lang="es-AR" sz="2800" b="1" dirty="0">
                <a:solidFill>
                  <a:prstClr val="black"/>
                </a:solidFill>
                <a:effectLst>
                  <a:outerShdw blurRad="38100" dist="38100" dir="2700000" algn="tl">
                    <a:srgbClr val="000000">
                      <a:alpha val="43137"/>
                    </a:srgbClr>
                  </a:outerShdw>
                </a:effectLst>
                <a:latin typeface="+mj-lt"/>
              </a:rPr>
              <a:t>PROTECCIÓN                          para instalarse en la comunidad </a:t>
            </a:r>
          </a:p>
          <a:p>
            <a:pPr algn="just">
              <a:defRPr/>
            </a:pPr>
            <a:r>
              <a:rPr lang="es-AR" sz="2800" b="1" dirty="0">
                <a:solidFill>
                  <a:prstClr val="black"/>
                </a:solidFill>
                <a:effectLst>
                  <a:outerShdw blurRad="38100" dist="38100" dir="2700000" algn="tl">
                    <a:srgbClr val="000000">
                      <a:alpha val="43137"/>
                    </a:srgbClr>
                  </a:outerShdw>
                </a:effectLst>
                <a:latin typeface="+mj-lt"/>
              </a:rPr>
              <a:t>                                                  internacional   </a:t>
            </a:r>
          </a:p>
          <a:p>
            <a:pPr algn="just">
              <a:defRPr/>
            </a:pPr>
            <a:endParaRPr lang="es-AR" sz="2800" b="1" dirty="0">
              <a:solidFill>
                <a:prstClr val="black"/>
              </a:solidFill>
              <a:effectLst>
                <a:outerShdw blurRad="38100" dist="38100" dir="2700000" algn="tl">
                  <a:srgbClr val="000000">
                    <a:alpha val="43137"/>
                  </a:srgbClr>
                </a:outerShdw>
              </a:effectLst>
              <a:latin typeface="Calibri" pitchFamily="34" charset="0"/>
            </a:endParaRPr>
          </a:p>
        </p:txBody>
      </p:sp>
      <p:pic>
        <p:nvPicPr>
          <p:cNvPr id="8" name="Picture 8" descr="http://ilcanallarubens.files.wordpress.com/2011/03/america_latina.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395" y="2649718"/>
            <a:ext cx="2338388" cy="242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6 Conector recto de flecha"/>
          <p:cNvCxnSpPr/>
          <p:nvPr/>
        </p:nvCxnSpPr>
        <p:spPr>
          <a:xfrm>
            <a:off x="3648075" y="2420938"/>
            <a:ext cx="1943100" cy="0"/>
          </a:xfrm>
          <a:prstGeom prst="straightConnector1">
            <a:avLst/>
          </a:prstGeom>
          <a:ln w="76200">
            <a:solidFill>
              <a:schemeClr val="bg2"/>
            </a:solidFill>
            <a:tailEnd type="arrow"/>
          </a:ln>
        </p:spPr>
        <p:style>
          <a:lnRef idx="1">
            <a:schemeClr val="accent1"/>
          </a:lnRef>
          <a:fillRef idx="0">
            <a:schemeClr val="accent1"/>
          </a:fillRef>
          <a:effectRef idx="0">
            <a:schemeClr val="accent1"/>
          </a:effectRef>
          <a:fontRef idx="minor">
            <a:schemeClr val="tx1"/>
          </a:fontRef>
        </p:style>
      </p:cxnSp>
      <p:cxnSp>
        <p:nvCxnSpPr>
          <p:cNvPr id="10" name="11 Conector recto de flecha"/>
          <p:cNvCxnSpPr/>
          <p:nvPr/>
        </p:nvCxnSpPr>
        <p:spPr>
          <a:xfrm>
            <a:off x="3887423" y="5303704"/>
            <a:ext cx="1511300" cy="0"/>
          </a:xfrm>
          <a:prstGeom prst="straightConnector1">
            <a:avLst/>
          </a:prstGeom>
          <a:ln w="76200">
            <a:solidFill>
              <a:schemeClr val="bg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28380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8125616" y="0"/>
            <a:ext cx="4066384" cy="3151905"/>
          </a:xfrm>
          <a:prstGeom prst="rect">
            <a:avLst/>
          </a:prstGeom>
        </p:spPr>
      </p:pic>
      <p:sp>
        <p:nvSpPr>
          <p:cNvPr id="6" name="CuadroTexto 5"/>
          <p:cNvSpPr txBox="1"/>
          <p:nvPr/>
        </p:nvSpPr>
        <p:spPr>
          <a:xfrm>
            <a:off x="193184" y="283335"/>
            <a:ext cx="8139448" cy="707886"/>
          </a:xfrm>
          <a:prstGeom prst="rect">
            <a:avLst/>
          </a:prstGeom>
          <a:noFill/>
        </p:spPr>
        <p:txBody>
          <a:bodyPr wrap="square" rtlCol="0">
            <a:spAutoFit/>
          </a:bodyPr>
          <a:lstStyle/>
          <a:p>
            <a:r>
              <a:rPr lang="es-AR" sz="4000" b="1" dirty="0" smtClean="0">
                <a:latin typeface="+mj-lt"/>
              </a:rPr>
              <a:t>NORMATIVA VIGENTE EN LA MATERIA</a:t>
            </a:r>
            <a:endParaRPr lang="es-AR" sz="4000" b="1" dirty="0">
              <a:latin typeface="+mj-lt"/>
            </a:endParaRPr>
          </a:p>
        </p:txBody>
      </p:sp>
      <p:sp>
        <p:nvSpPr>
          <p:cNvPr id="10" name="Flecha derecha 9"/>
          <p:cNvSpPr/>
          <p:nvPr/>
        </p:nvSpPr>
        <p:spPr>
          <a:xfrm>
            <a:off x="3477296" y="5383369"/>
            <a:ext cx="1996225" cy="862885"/>
          </a:xfrm>
          <a:prstGeom prst="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s-AR"/>
          </a:p>
        </p:txBody>
      </p:sp>
      <p:sp>
        <p:nvSpPr>
          <p:cNvPr id="11" name="Flecha derecha 10"/>
          <p:cNvSpPr/>
          <p:nvPr/>
        </p:nvSpPr>
        <p:spPr>
          <a:xfrm>
            <a:off x="3477294" y="4004183"/>
            <a:ext cx="1996225" cy="862885"/>
          </a:xfrm>
          <a:prstGeom prst="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s-AR"/>
          </a:p>
        </p:txBody>
      </p:sp>
      <p:sp>
        <p:nvSpPr>
          <p:cNvPr id="12" name="Flecha derecha 11"/>
          <p:cNvSpPr/>
          <p:nvPr/>
        </p:nvSpPr>
        <p:spPr>
          <a:xfrm>
            <a:off x="3477295" y="2920353"/>
            <a:ext cx="1996225" cy="862885"/>
          </a:xfrm>
          <a:prstGeom prst="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s-AR"/>
          </a:p>
        </p:txBody>
      </p:sp>
      <p:sp>
        <p:nvSpPr>
          <p:cNvPr id="14" name="Flecha derecha 13"/>
          <p:cNvSpPr/>
          <p:nvPr/>
        </p:nvSpPr>
        <p:spPr>
          <a:xfrm>
            <a:off x="3477295" y="1513278"/>
            <a:ext cx="1996225" cy="862885"/>
          </a:xfrm>
          <a:prstGeom prst="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s-AR"/>
          </a:p>
        </p:txBody>
      </p:sp>
      <p:grpSp>
        <p:nvGrpSpPr>
          <p:cNvPr id="15" name="Group 33"/>
          <p:cNvGrpSpPr>
            <a:grpSpLocks/>
          </p:cNvGrpSpPr>
          <p:nvPr/>
        </p:nvGrpSpPr>
        <p:grpSpPr bwMode="auto">
          <a:xfrm>
            <a:off x="953037" y="1274556"/>
            <a:ext cx="9852337" cy="5345184"/>
            <a:chOff x="158" y="935"/>
            <a:chExt cx="5489" cy="2882"/>
          </a:xfrm>
        </p:grpSpPr>
        <p:sp>
          <p:nvSpPr>
            <p:cNvPr id="16" name="Rectangle 6"/>
            <p:cNvSpPr>
              <a:spLocks noChangeArrowheads="1"/>
            </p:cNvSpPr>
            <p:nvPr/>
          </p:nvSpPr>
          <p:spPr bwMode="auto">
            <a:xfrm>
              <a:off x="179" y="935"/>
              <a:ext cx="1156" cy="794"/>
            </a:xfrm>
            <a:prstGeom prst="rect">
              <a:avLst/>
            </a:prstGeom>
            <a:solidFill>
              <a:srgbClr val="F4AAF4"/>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 altLang="es-AR" b="1" dirty="0" smtClean="0">
                  <a:effectLst>
                    <a:outerShdw blurRad="38100" dist="38100" dir="2700000" algn="tl">
                      <a:srgbClr val="FFFFFF"/>
                    </a:outerShdw>
                  </a:effectLst>
                </a:rPr>
                <a:t>Normativa </a:t>
              </a:r>
            </a:p>
            <a:p>
              <a:pPr algn="ctr"/>
              <a:r>
                <a:rPr lang="es-ES" altLang="es-AR" b="1" dirty="0" smtClean="0">
                  <a:effectLst>
                    <a:outerShdw blurRad="38100" dist="38100" dir="2700000" algn="tl">
                      <a:srgbClr val="FFFFFF"/>
                    </a:outerShdw>
                  </a:effectLst>
                </a:rPr>
                <a:t>Internacional</a:t>
              </a:r>
              <a:endParaRPr lang="es-ES" altLang="es-AR" b="1" dirty="0">
                <a:effectLst>
                  <a:outerShdw blurRad="38100" dist="38100" dir="2700000" algn="tl">
                    <a:srgbClr val="FFFFFF"/>
                  </a:outerShdw>
                </a:effectLst>
              </a:endParaRPr>
            </a:p>
          </p:txBody>
        </p:sp>
        <p:sp>
          <p:nvSpPr>
            <p:cNvPr id="17" name="Rectangle 7"/>
            <p:cNvSpPr>
              <a:spLocks noChangeArrowheads="1"/>
            </p:cNvSpPr>
            <p:nvPr/>
          </p:nvSpPr>
          <p:spPr bwMode="auto">
            <a:xfrm>
              <a:off x="158" y="1806"/>
              <a:ext cx="1180" cy="498"/>
            </a:xfrm>
            <a:prstGeom prst="rect">
              <a:avLst/>
            </a:prstGeom>
            <a:solidFill>
              <a:srgbClr val="F4AAF4"/>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AR" altLang="es-AR" b="1" dirty="0" smtClean="0">
                  <a:effectLst>
                    <a:outerShdw blurRad="38100" dist="38100" dir="2700000" algn="tl">
                      <a:srgbClr val="FFFFFF"/>
                    </a:outerShdw>
                  </a:effectLst>
                </a:rPr>
                <a:t>Normativa </a:t>
              </a:r>
            </a:p>
            <a:p>
              <a:pPr algn="ctr"/>
              <a:r>
                <a:rPr lang="es-AR" altLang="es-AR" b="1" dirty="0" smtClean="0">
                  <a:effectLst>
                    <a:outerShdw blurRad="38100" dist="38100" dir="2700000" algn="tl">
                      <a:srgbClr val="FFFFFF"/>
                    </a:outerShdw>
                  </a:effectLst>
                </a:rPr>
                <a:t>Nacional</a:t>
              </a:r>
              <a:endParaRPr lang="es-ES" altLang="es-AR" b="1" dirty="0">
                <a:effectLst>
                  <a:outerShdw blurRad="38100" dist="38100" dir="2700000" algn="tl">
                    <a:srgbClr val="FFFFFF"/>
                  </a:outerShdw>
                </a:effectLst>
              </a:endParaRPr>
            </a:p>
          </p:txBody>
        </p:sp>
        <p:sp>
          <p:nvSpPr>
            <p:cNvPr id="18" name="Rectangle 8"/>
            <p:cNvSpPr>
              <a:spLocks noChangeArrowheads="1"/>
            </p:cNvSpPr>
            <p:nvPr/>
          </p:nvSpPr>
          <p:spPr bwMode="auto">
            <a:xfrm>
              <a:off x="2789" y="935"/>
              <a:ext cx="2858" cy="794"/>
            </a:xfrm>
            <a:prstGeom prst="rect">
              <a:avLst/>
            </a:prstGeom>
            <a:solidFill>
              <a:srgbClr val="B9F5F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AR" sz="1600" b="1" dirty="0" smtClean="0"/>
                <a:t>Artículo </a:t>
              </a:r>
              <a:r>
                <a:rPr lang="es-AR" sz="1600" b="1" dirty="0"/>
                <a:t>12, incisos 1) y 2) </a:t>
              </a:r>
              <a:endParaRPr lang="es-AR" sz="1600" b="1" dirty="0" smtClean="0"/>
            </a:p>
            <a:p>
              <a:pPr algn="ctr"/>
              <a:r>
                <a:rPr lang="es-AR" sz="1600" dirty="0" smtClean="0"/>
                <a:t>de </a:t>
              </a:r>
              <a:r>
                <a:rPr lang="es-AR" sz="1600" dirty="0"/>
                <a:t>la Convención sobre los Derechos del </a:t>
              </a:r>
              <a:r>
                <a:rPr lang="es-AR" sz="1600" dirty="0" smtClean="0"/>
                <a:t>Niño </a:t>
              </a:r>
            </a:p>
            <a:p>
              <a:pPr algn="ctr"/>
              <a:r>
                <a:rPr lang="es-AR" sz="1600" b="1" dirty="0" smtClean="0"/>
                <a:t>Artículo 8 </a:t>
              </a:r>
            </a:p>
            <a:p>
              <a:pPr algn="ctr"/>
              <a:r>
                <a:rPr lang="es-AR" sz="1600" dirty="0" smtClean="0"/>
                <a:t>del </a:t>
              </a:r>
              <a:r>
                <a:rPr lang="es-AR" sz="1600" dirty="0"/>
                <a:t>Pacto de San José de Costa </a:t>
              </a:r>
              <a:r>
                <a:rPr lang="es-AR" sz="1600" dirty="0" smtClean="0"/>
                <a:t>Rica</a:t>
              </a:r>
            </a:p>
          </p:txBody>
        </p:sp>
        <p:sp>
          <p:nvSpPr>
            <p:cNvPr id="19" name="Rectangle 9"/>
            <p:cNvSpPr>
              <a:spLocks noChangeArrowheads="1"/>
            </p:cNvSpPr>
            <p:nvPr/>
          </p:nvSpPr>
          <p:spPr bwMode="auto">
            <a:xfrm>
              <a:off x="2789" y="1822"/>
              <a:ext cx="2858" cy="466"/>
            </a:xfrm>
            <a:prstGeom prst="rect">
              <a:avLst/>
            </a:prstGeom>
            <a:solidFill>
              <a:srgbClr val="B9F5F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s-AR" altLang="es-AR" b="1" dirty="0" smtClean="0">
                <a:effectLst>
                  <a:outerShdw blurRad="38100" dist="38100" dir="2700000" algn="tl">
                    <a:srgbClr val="FFFFFF"/>
                  </a:outerShdw>
                </a:effectLst>
              </a:endParaRPr>
            </a:p>
            <a:p>
              <a:pPr algn="ctr"/>
              <a:r>
                <a:rPr lang="es-AR" altLang="es-AR" b="1" dirty="0" smtClean="0">
                  <a:effectLst>
                    <a:outerShdw blurRad="38100" dist="38100" dir="2700000" algn="tl">
                      <a:srgbClr val="FFFFFF"/>
                    </a:outerShdw>
                  </a:effectLst>
                </a:rPr>
                <a:t>Ley 26.061 </a:t>
              </a:r>
              <a:endParaRPr lang="es-AR" altLang="es-AR" b="1" dirty="0">
                <a:effectLst>
                  <a:outerShdw blurRad="38100" dist="38100" dir="2700000" algn="tl">
                    <a:srgbClr val="FFFFFF"/>
                  </a:outerShdw>
                </a:effectLst>
              </a:endParaRPr>
            </a:p>
            <a:p>
              <a:pPr algn="ctr"/>
              <a:r>
                <a:rPr lang="es-AR" altLang="es-AR" b="1" dirty="0" smtClean="0">
                  <a:effectLst>
                    <a:outerShdw blurRad="38100" dist="38100" dir="2700000" algn="tl">
                      <a:srgbClr val="FFFFFF"/>
                    </a:outerShdw>
                  </a:effectLst>
                </a:rPr>
                <a:t> </a:t>
              </a:r>
              <a:r>
                <a:rPr lang="es-AR" altLang="es-AR" b="1" dirty="0">
                  <a:effectLst>
                    <a:outerShdw blurRad="38100" dist="38100" dir="2700000" algn="tl">
                      <a:srgbClr val="FFFFFF"/>
                    </a:outerShdw>
                  </a:effectLst>
                </a:rPr>
                <a:t>A</a:t>
              </a:r>
              <a:r>
                <a:rPr lang="es-AR" altLang="es-AR" b="1" dirty="0" smtClean="0">
                  <a:effectLst>
                    <a:outerShdw blurRad="38100" dist="38100" dir="2700000" algn="tl">
                      <a:srgbClr val="FFFFFF"/>
                    </a:outerShdw>
                  </a:effectLst>
                </a:rPr>
                <a:t>rtículo 27</a:t>
              </a:r>
            </a:p>
            <a:p>
              <a:pPr algn="ctr"/>
              <a:endParaRPr lang="es-ES" altLang="es-AR" b="1" dirty="0">
                <a:effectLst>
                  <a:outerShdw blurRad="38100" dist="38100" dir="2700000" algn="tl">
                    <a:srgbClr val="FFFFFF"/>
                  </a:outerShdw>
                </a:effectLst>
              </a:endParaRPr>
            </a:p>
          </p:txBody>
        </p:sp>
        <p:sp>
          <p:nvSpPr>
            <p:cNvPr id="20" name="Rectangle 10"/>
            <p:cNvSpPr>
              <a:spLocks noChangeArrowheads="1"/>
            </p:cNvSpPr>
            <p:nvPr/>
          </p:nvSpPr>
          <p:spPr bwMode="auto">
            <a:xfrm>
              <a:off x="2789" y="2381"/>
              <a:ext cx="2858" cy="491"/>
            </a:xfrm>
            <a:prstGeom prst="rect">
              <a:avLst/>
            </a:prstGeom>
            <a:solidFill>
              <a:srgbClr val="B9F5F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 altLang="es-AR" b="1" dirty="0" smtClean="0">
                  <a:effectLst>
                    <a:outerShdw blurRad="38100" dist="38100" dir="2700000" algn="tl">
                      <a:srgbClr val="FFFFFF"/>
                    </a:outerShdw>
                  </a:effectLst>
                </a:rPr>
                <a:t>Ley 2086-C</a:t>
              </a:r>
            </a:p>
            <a:p>
              <a:pPr algn="ctr"/>
              <a:r>
                <a:rPr lang="es-ES" altLang="es-AR" b="1" dirty="0" smtClean="0">
                  <a:effectLst>
                    <a:outerShdw blurRad="38100" dist="38100" dir="2700000" algn="tl">
                      <a:srgbClr val="FFFFFF"/>
                    </a:outerShdw>
                  </a:effectLst>
                </a:rPr>
                <a:t>Articulo 89 </a:t>
              </a:r>
              <a:endParaRPr lang="es-ES" altLang="es-AR" b="1" dirty="0">
                <a:effectLst>
                  <a:outerShdw blurRad="38100" dist="38100" dir="2700000" algn="tl">
                    <a:srgbClr val="FFFFFF"/>
                  </a:outerShdw>
                </a:effectLst>
              </a:endParaRPr>
            </a:p>
          </p:txBody>
        </p:sp>
        <p:sp>
          <p:nvSpPr>
            <p:cNvPr id="21" name="Rectangle 12"/>
            <p:cNvSpPr>
              <a:spLocks noChangeArrowheads="1"/>
            </p:cNvSpPr>
            <p:nvPr/>
          </p:nvSpPr>
          <p:spPr bwMode="auto">
            <a:xfrm>
              <a:off x="158" y="2381"/>
              <a:ext cx="1172" cy="491"/>
            </a:xfrm>
            <a:prstGeom prst="rect">
              <a:avLst/>
            </a:prstGeom>
            <a:solidFill>
              <a:srgbClr val="F4AAF4"/>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AR" altLang="es-AR" b="1" dirty="0" smtClean="0">
                  <a:effectLst>
                    <a:outerShdw blurRad="38100" dist="38100" dir="2700000" algn="tl">
                      <a:srgbClr val="FFFFFF"/>
                    </a:outerShdw>
                  </a:effectLst>
                </a:rPr>
                <a:t>Normativa </a:t>
              </a:r>
            </a:p>
            <a:p>
              <a:pPr algn="ctr"/>
              <a:r>
                <a:rPr lang="es-AR" altLang="es-AR" b="1" dirty="0" smtClean="0">
                  <a:effectLst>
                    <a:outerShdw blurRad="38100" dist="38100" dir="2700000" algn="tl">
                      <a:srgbClr val="FFFFFF"/>
                    </a:outerShdw>
                  </a:effectLst>
                </a:rPr>
                <a:t>Provincial</a:t>
              </a:r>
              <a:endParaRPr lang="es-ES" altLang="es-AR" b="1" dirty="0">
                <a:effectLst>
                  <a:outerShdw blurRad="38100" dist="38100" dir="2700000" algn="tl">
                    <a:srgbClr val="FFFFFF"/>
                  </a:outerShdw>
                </a:effectLst>
              </a:endParaRPr>
            </a:p>
          </p:txBody>
        </p:sp>
        <p:sp>
          <p:nvSpPr>
            <p:cNvPr id="22" name="Rectangle 13"/>
            <p:cNvSpPr>
              <a:spLocks noChangeArrowheads="1"/>
            </p:cNvSpPr>
            <p:nvPr/>
          </p:nvSpPr>
          <p:spPr bwMode="auto">
            <a:xfrm>
              <a:off x="163" y="2999"/>
              <a:ext cx="1172" cy="818"/>
            </a:xfrm>
            <a:prstGeom prst="rect">
              <a:avLst/>
            </a:prstGeom>
            <a:solidFill>
              <a:srgbClr val="F4AAF4"/>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 altLang="es-AR" sz="1600" b="1" dirty="0" smtClean="0">
                  <a:effectLst>
                    <a:outerShdw blurRad="38100" dist="38100" dir="2700000" algn="tl">
                      <a:srgbClr val="FFFFFF"/>
                    </a:outerShdw>
                  </a:effectLst>
                </a:rPr>
                <a:t>Registro </a:t>
              </a:r>
            </a:p>
            <a:p>
              <a:pPr algn="ctr"/>
              <a:r>
                <a:rPr lang="es-ES" altLang="es-AR" sz="1600" b="1" dirty="0" smtClean="0">
                  <a:effectLst>
                    <a:outerShdw blurRad="38100" dist="38100" dir="2700000" algn="tl">
                      <a:srgbClr val="FFFFFF"/>
                    </a:outerShdw>
                  </a:effectLst>
                </a:rPr>
                <a:t>de </a:t>
              </a:r>
              <a:r>
                <a:rPr lang="es-ES" altLang="es-AR" sz="1600" b="1" dirty="0" err="1" smtClean="0">
                  <a:effectLst>
                    <a:outerShdw blurRad="38100" dist="38100" dir="2700000" algn="tl">
                      <a:srgbClr val="FFFFFF"/>
                    </a:outerShdw>
                  </a:effectLst>
                </a:rPr>
                <a:t>abogad@s</a:t>
              </a:r>
              <a:endParaRPr lang="es-ES" altLang="es-AR" sz="1600" b="1" dirty="0">
                <a:effectLst>
                  <a:outerShdw blurRad="38100" dist="38100" dir="2700000" algn="tl">
                    <a:srgbClr val="FFFFFF"/>
                  </a:outerShdw>
                </a:effectLst>
              </a:endParaRPr>
            </a:p>
          </p:txBody>
        </p:sp>
        <p:sp>
          <p:nvSpPr>
            <p:cNvPr id="23" name="Rectangle 30"/>
            <p:cNvSpPr>
              <a:spLocks noChangeArrowheads="1"/>
            </p:cNvSpPr>
            <p:nvPr/>
          </p:nvSpPr>
          <p:spPr bwMode="auto">
            <a:xfrm>
              <a:off x="2789" y="2999"/>
              <a:ext cx="2858" cy="818"/>
            </a:xfrm>
            <a:prstGeom prst="rect">
              <a:avLst/>
            </a:prstGeom>
            <a:solidFill>
              <a:srgbClr val="B9F5F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AR" altLang="es-AR" b="1" dirty="0" smtClean="0">
                  <a:effectLst>
                    <a:outerShdw blurRad="38100" dist="38100" dir="2700000" algn="tl">
                      <a:srgbClr val="FFFFFF"/>
                    </a:outerShdw>
                  </a:effectLst>
                </a:rPr>
                <a:t>Protocolo de asistencia </a:t>
              </a:r>
            </a:p>
            <a:p>
              <a:pPr algn="ctr"/>
              <a:r>
                <a:rPr lang="es-AR" altLang="es-AR" b="1" dirty="0" smtClean="0">
                  <a:effectLst>
                    <a:outerShdw blurRad="38100" dist="38100" dir="2700000" algn="tl">
                      <a:srgbClr val="FFFFFF"/>
                    </a:outerShdw>
                  </a:effectLst>
                </a:rPr>
                <a:t>e intervención de </a:t>
              </a:r>
              <a:r>
                <a:rPr lang="es-AR" altLang="es-AR" b="1" dirty="0" err="1" smtClean="0">
                  <a:effectLst>
                    <a:outerShdw blurRad="38100" dist="38100" dir="2700000" algn="tl">
                      <a:srgbClr val="FFFFFF"/>
                    </a:outerShdw>
                  </a:effectLst>
                </a:rPr>
                <a:t>abogad@s</a:t>
              </a:r>
              <a:r>
                <a:rPr lang="es-AR" altLang="es-AR" b="1" dirty="0" smtClean="0">
                  <a:effectLst>
                    <a:outerShdw blurRad="38100" dist="38100" dir="2700000" algn="tl">
                      <a:srgbClr val="FFFFFF"/>
                    </a:outerShdw>
                  </a:effectLst>
                </a:rPr>
                <a:t> de NNA</a:t>
              </a:r>
            </a:p>
            <a:p>
              <a:pPr algn="ctr"/>
              <a:r>
                <a:rPr lang="es-AR" altLang="es-AR" b="1" dirty="0" smtClean="0">
                  <a:effectLst>
                    <a:outerShdw blurRad="38100" dist="38100" dir="2700000" algn="tl">
                      <a:srgbClr val="FFFFFF"/>
                    </a:outerShdw>
                  </a:effectLst>
                </a:rPr>
                <a:t>Disposición 307 – </a:t>
              </a:r>
              <a:r>
                <a:rPr lang="es-AR" altLang="es-AR" b="1" dirty="0" smtClean="0">
                  <a:effectLst>
                    <a:outerShdw blurRad="38100" dist="38100" dir="2700000" algn="tl">
                      <a:srgbClr val="FFFFFF"/>
                    </a:outerShdw>
                  </a:effectLst>
                </a:rPr>
                <a:t>Anexo </a:t>
              </a:r>
              <a:r>
                <a:rPr lang="es-AR" altLang="es-AR" b="1" dirty="0" smtClean="0">
                  <a:effectLst>
                    <a:outerShdw blurRad="38100" dist="38100" dir="2700000" algn="tl">
                      <a:srgbClr val="FFFFFF"/>
                    </a:outerShdw>
                  </a:effectLst>
                </a:rPr>
                <a:t>reglamentario </a:t>
              </a:r>
              <a:endParaRPr lang="es-ES" altLang="es-AR" b="1" dirty="0">
                <a:effectLst>
                  <a:outerShdw blurRad="38100" dist="38100" dir="2700000" algn="tl">
                    <a:srgbClr val="FFFFFF"/>
                  </a:outerShdw>
                </a:effectLst>
              </a:endParaRPr>
            </a:p>
          </p:txBody>
        </p:sp>
      </p:grpSp>
    </p:spTree>
    <p:extLst>
      <p:ext uri="{BB962C8B-B14F-4D97-AF65-F5344CB8AC3E}">
        <p14:creationId xmlns:p14="http://schemas.microsoft.com/office/powerpoint/2010/main" val="7607222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8125616" y="0"/>
            <a:ext cx="4066384" cy="3151905"/>
          </a:xfrm>
          <a:prstGeom prst="rect">
            <a:avLst/>
          </a:prstGeom>
        </p:spPr>
      </p:pic>
      <p:sp>
        <p:nvSpPr>
          <p:cNvPr id="11" name="CuadroTexto 10"/>
          <p:cNvSpPr txBox="1"/>
          <p:nvPr/>
        </p:nvSpPr>
        <p:spPr>
          <a:xfrm>
            <a:off x="425003" y="373487"/>
            <a:ext cx="10457645" cy="646331"/>
          </a:xfrm>
          <a:prstGeom prst="rect">
            <a:avLst/>
          </a:prstGeom>
          <a:noFill/>
        </p:spPr>
        <p:txBody>
          <a:bodyPr wrap="square" rtlCol="0">
            <a:spAutoFit/>
          </a:bodyPr>
          <a:lstStyle/>
          <a:p>
            <a:r>
              <a:rPr lang="es-AR" sz="3600" b="1" dirty="0" smtClean="0">
                <a:latin typeface="+mj-lt"/>
              </a:rPr>
              <a:t>Normativa Nacional – Ley 26.061 – Articulo 27</a:t>
            </a:r>
            <a:endParaRPr lang="es-AR" sz="3600" b="1" dirty="0">
              <a:latin typeface="+mj-lt"/>
            </a:endParaRPr>
          </a:p>
        </p:txBody>
      </p:sp>
      <p:sp>
        <p:nvSpPr>
          <p:cNvPr id="12" name="Text Box 1"/>
          <p:cNvSpPr txBox="1">
            <a:spLocks noChangeArrowheads="1"/>
          </p:cNvSpPr>
          <p:nvPr/>
        </p:nvSpPr>
        <p:spPr bwMode="auto">
          <a:xfrm>
            <a:off x="539750" y="1197735"/>
            <a:ext cx="11141388" cy="518401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Arial" panose="020B0604020202020204" pitchFamily="34" charset="0"/>
                <a:ea typeface="Microsoft YaHei" panose="020B0503020204020204" pitchFamily="34" charset="-122"/>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Arial" panose="020B0604020202020204" pitchFamily="34" charset="0"/>
                <a:ea typeface="Microsoft YaHei" panose="020B0503020204020204" pitchFamily="34" charset="-122"/>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Arial" panose="020B0604020202020204" pitchFamily="34" charset="0"/>
                <a:ea typeface="Microsoft YaHei" panose="020B0503020204020204" pitchFamily="34" charset="-122"/>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Arial" panose="020B0604020202020204" pitchFamily="34" charset="0"/>
                <a:ea typeface="Microsoft YaHei" panose="020B0503020204020204" pitchFamily="34" charset="-122"/>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Arial" panose="020B0604020202020204" pitchFamily="34" charset="0"/>
                <a:ea typeface="Microsoft YaHei" panose="020B0503020204020204" pitchFamily="34" charset="-122"/>
              </a:defRPr>
            </a:lvl9pPr>
          </a:lstStyle>
          <a:p>
            <a:r>
              <a:rPr lang="es-AR" sz="2200" dirty="0" smtClean="0">
                <a:solidFill>
                  <a:schemeClr val="bg1"/>
                </a:solidFill>
                <a:latin typeface="+mj-lt"/>
              </a:rPr>
              <a:t>GARANTIAS </a:t>
            </a:r>
            <a:r>
              <a:rPr lang="es-AR" sz="2200" dirty="0">
                <a:solidFill>
                  <a:schemeClr val="bg1"/>
                </a:solidFill>
                <a:latin typeface="+mj-lt"/>
              </a:rPr>
              <a:t>MINIMAS DE PROCEDIMIENTO. GARANTIAS EN LOS PROCEDIMIENTOS JUDICIALES O ADMINISTRATIVOS. </a:t>
            </a:r>
            <a:endParaRPr lang="es-AR" sz="2200" dirty="0" smtClean="0">
              <a:solidFill>
                <a:schemeClr val="bg1"/>
              </a:solidFill>
              <a:latin typeface="+mj-lt"/>
            </a:endParaRPr>
          </a:p>
          <a:p>
            <a:r>
              <a:rPr lang="es-AR" sz="2200" dirty="0" smtClean="0">
                <a:solidFill>
                  <a:schemeClr val="bg1"/>
                </a:solidFill>
                <a:latin typeface="+mj-lt"/>
              </a:rPr>
              <a:t>Los </a:t>
            </a:r>
            <a:r>
              <a:rPr lang="es-AR" sz="2200" dirty="0">
                <a:solidFill>
                  <a:schemeClr val="bg1"/>
                </a:solidFill>
                <a:latin typeface="+mj-lt"/>
              </a:rPr>
              <a:t>Organismos del Estado deberán garantizar a </a:t>
            </a:r>
            <a:r>
              <a:rPr lang="es-AR" sz="2200" dirty="0" smtClean="0">
                <a:solidFill>
                  <a:schemeClr val="bg1"/>
                </a:solidFill>
                <a:latin typeface="+mj-lt"/>
              </a:rPr>
              <a:t>los NNA en </a:t>
            </a:r>
            <a:r>
              <a:rPr lang="es-AR" sz="2200" dirty="0">
                <a:solidFill>
                  <a:schemeClr val="bg1"/>
                </a:solidFill>
                <a:latin typeface="+mj-lt"/>
              </a:rPr>
              <a:t>cualquier procedimiento judicial o administrativo que los afecte, además de todos aquellos derechos contemplados en la Constitución Nacional, la Convención sobre los Derechos del Niño, en los tratados internacionales ratificados por la Nación Argentina y en las leyes que en su consecuencia se dicten, los siguientes derechos y garantías:</a:t>
            </a:r>
          </a:p>
          <a:p>
            <a:r>
              <a:rPr lang="es-AR" sz="2200" dirty="0">
                <a:solidFill>
                  <a:schemeClr val="bg1"/>
                </a:solidFill>
                <a:latin typeface="+mj-lt"/>
              </a:rPr>
              <a:t>a) </a:t>
            </a:r>
            <a:r>
              <a:rPr lang="es-AR" sz="2200" b="1" u="sng" dirty="0">
                <a:solidFill>
                  <a:schemeClr val="bg1"/>
                </a:solidFill>
                <a:latin typeface="+mj-lt"/>
              </a:rPr>
              <a:t>A ser oído </a:t>
            </a:r>
            <a:r>
              <a:rPr lang="es-AR" sz="2200" dirty="0">
                <a:solidFill>
                  <a:schemeClr val="bg1"/>
                </a:solidFill>
                <a:latin typeface="+mj-lt"/>
              </a:rPr>
              <a:t>ante la autoridad competente cada vez que así lo solicite la niña, niño o adolescente;</a:t>
            </a:r>
          </a:p>
          <a:p>
            <a:r>
              <a:rPr lang="es-AR" sz="2200" dirty="0">
                <a:solidFill>
                  <a:schemeClr val="bg1"/>
                </a:solidFill>
                <a:latin typeface="+mj-lt"/>
              </a:rPr>
              <a:t>b) </a:t>
            </a:r>
            <a:r>
              <a:rPr lang="es-AR" sz="2200" b="1" u="sng" dirty="0">
                <a:solidFill>
                  <a:schemeClr val="bg1"/>
                </a:solidFill>
                <a:latin typeface="+mj-lt"/>
              </a:rPr>
              <a:t>A que su opinión sea tomada primordialmente en cuenta </a:t>
            </a:r>
            <a:r>
              <a:rPr lang="es-AR" sz="2200" dirty="0">
                <a:solidFill>
                  <a:schemeClr val="bg1"/>
                </a:solidFill>
                <a:latin typeface="+mj-lt"/>
              </a:rPr>
              <a:t>al momento de arribar a una decisión que lo afecte;</a:t>
            </a:r>
          </a:p>
          <a:p>
            <a:r>
              <a:rPr lang="es-AR" sz="2200" dirty="0">
                <a:solidFill>
                  <a:schemeClr val="bg1"/>
                </a:solidFill>
                <a:latin typeface="+mj-lt"/>
              </a:rPr>
              <a:t>c) </a:t>
            </a:r>
            <a:r>
              <a:rPr lang="es-AR" sz="2200" b="1" u="sng" dirty="0">
                <a:solidFill>
                  <a:schemeClr val="bg1"/>
                </a:solidFill>
                <a:latin typeface="+mj-lt"/>
              </a:rPr>
              <a:t>A ser asistido por un letrado preferentemente especializado en niñez y adolescencia desde el inicio del procedimiento judicial o administrativo que lo incluya</a:t>
            </a:r>
            <a:r>
              <a:rPr lang="es-AR" sz="2200" dirty="0">
                <a:solidFill>
                  <a:schemeClr val="bg1"/>
                </a:solidFill>
                <a:latin typeface="+mj-lt"/>
              </a:rPr>
              <a:t>. En caso de carecer de recursos económicos el Estado deberá asignarle de oficio un letrado que lo patrocine;</a:t>
            </a:r>
          </a:p>
          <a:p>
            <a:r>
              <a:rPr lang="es-AR" sz="2200" dirty="0">
                <a:solidFill>
                  <a:schemeClr val="bg1"/>
                </a:solidFill>
                <a:latin typeface="+mj-lt"/>
              </a:rPr>
              <a:t>d) </a:t>
            </a:r>
            <a:r>
              <a:rPr lang="es-AR" sz="2200" b="1" dirty="0">
                <a:solidFill>
                  <a:schemeClr val="bg1"/>
                </a:solidFill>
                <a:latin typeface="+mj-lt"/>
              </a:rPr>
              <a:t>A participar activamente en todo el procedimiento</a:t>
            </a:r>
            <a:r>
              <a:rPr lang="es-AR" sz="2200" dirty="0">
                <a:solidFill>
                  <a:schemeClr val="bg1"/>
                </a:solidFill>
                <a:latin typeface="+mj-lt"/>
              </a:rPr>
              <a:t>;</a:t>
            </a:r>
          </a:p>
          <a:p>
            <a:r>
              <a:rPr lang="es-AR" sz="2200" dirty="0">
                <a:solidFill>
                  <a:schemeClr val="bg1"/>
                </a:solidFill>
                <a:latin typeface="+mj-lt"/>
              </a:rPr>
              <a:t>e) A recurrir ante el superior frente a cualquier decisión que lo afecte.</a:t>
            </a:r>
          </a:p>
          <a:p>
            <a:pPr algn="just">
              <a:lnSpc>
                <a:spcPct val="90000"/>
              </a:lnSpc>
              <a:spcBef>
                <a:spcPts val="825"/>
              </a:spcBef>
            </a:pPr>
            <a:endParaRPr lang="es-AR" altLang="es-AR" sz="1200" b="1" dirty="0">
              <a:solidFill>
                <a:srgbClr val="FCF059"/>
              </a:solidFill>
              <a:latin typeface="+mj-lt"/>
            </a:endParaRPr>
          </a:p>
        </p:txBody>
      </p:sp>
    </p:spTree>
    <p:extLst>
      <p:ext uri="{BB962C8B-B14F-4D97-AF65-F5344CB8AC3E}">
        <p14:creationId xmlns:p14="http://schemas.microsoft.com/office/powerpoint/2010/main" val="21094985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0358" y="250390"/>
            <a:ext cx="8203842" cy="882952"/>
          </a:xfrm>
        </p:spPr>
        <p:txBody>
          <a:bodyPr>
            <a:normAutofit fontScale="90000"/>
          </a:bodyPr>
          <a:lstStyle/>
          <a:p>
            <a:r>
              <a:rPr lang="es-AR" b="1" dirty="0" smtClean="0"/>
              <a:t/>
            </a:r>
            <a:br>
              <a:rPr lang="es-AR" b="1" dirty="0" smtClean="0"/>
            </a:br>
            <a:r>
              <a:rPr lang="es-AR" b="1" dirty="0" smtClean="0"/>
              <a:t>Normativa Provincial – Ley 2086-C</a:t>
            </a:r>
            <a:br>
              <a:rPr lang="es-AR" b="1" dirty="0" smtClean="0"/>
            </a:br>
            <a:r>
              <a:rPr lang="es-AR" sz="2200" b="1" dirty="0" smtClean="0"/>
              <a:t> </a:t>
            </a:r>
            <a:r>
              <a:rPr lang="es-AR" b="1" dirty="0" smtClean="0"/>
              <a:t/>
            </a:r>
            <a:br>
              <a:rPr lang="es-AR" b="1" dirty="0" smtClean="0"/>
            </a:br>
            <a:r>
              <a:rPr lang="es-AR" b="1" dirty="0" smtClean="0"/>
              <a:t> </a:t>
            </a:r>
            <a:endParaRPr lang="es-AR" b="1" dirty="0"/>
          </a:p>
        </p:txBody>
      </p:sp>
      <p:pic>
        <p:nvPicPr>
          <p:cNvPr id="4" name="Imagen 3"/>
          <p:cNvPicPr>
            <a:picLocks noChangeAspect="1"/>
          </p:cNvPicPr>
          <p:nvPr/>
        </p:nvPicPr>
        <p:blipFill>
          <a:blip r:embed="rId2"/>
          <a:stretch>
            <a:fillRect/>
          </a:stretch>
        </p:blipFill>
        <p:spPr>
          <a:xfrm>
            <a:off x="8125616" y="0"/>
            <a:ext cx="4066384" cy="3151905"/>
          </a:xfrm>
          <a:prstGeom prst="rect">
            <a:avLst/>
          </a:prstGeom>
        </p:spPr>
      </p:pic>
      <p:sp>
        <p:nvSpPr>
          <p:cNvPr id="7" name="Marcador de contenido 2"/>
          <p:cNvSpPr>
            <a:spLocks noGrp="1"/>
          </p:cNvSpPr>
          <p:nvPr>
            <p:ph idx="1"/>
          </p:nvPr>
        </p:nvSpPr>
        <p:spPr>
          <a:xfrm>
            <a:off x="218941" y="1133342"/>
            <a:ext cx="11487955" cy="5474268"/>
          </a:xfrm>
        </p:spPr>
        <p:style>
          <a:lnRef idx="1">
            <a:schemeClr val="accent6"/>
          </a:lnRef>
          <a:fillRef idx="3">
            <a:schemeClr val="accent6"/>
          </a:fillRef>
          <a:effectRef idx="2">
            <a:schemeClr val="accent6"/>
          </a:effectRef>
          <a:fontRef idx="minor">
            <a:schemeClr val="lt1"/>
          </a:fontRef>
        </p:style>
        <p:txBody>
          <a:bodyPr>
            <a:normAutofit/>
          </a:bodyPr>
          <a:lstStyle/>
          <a:p>
            <a:pPr marL="0" indent="0">
              <a:buNone/>
            </a:pPr>
            <a:r>
              <a:rPr lang="es-AR" b="1" dirty="0" smtClean="0"/>
              <a:t>REGISTRO DE ABOGADAS/OS EN NIÑEZ Y ADOLESCENCIA</a:t>
            </a:r>
            <a:endParaRPr lang="es-AR" dirty="0" smtClean="0"/>
          </a:p>
          <a:p>
            <a:r>
              <a:rPr lang="es-AR" dirty="0" smtClean="0"/>
              <a:t>Artículo 89: CREACIÓN. Créase el Registro provincial de abogadas/os capacitados en la defensa de los derechos de la niñez y adolescencia, que funcionará en el ámbito de la Subsecretaría de Niñez, Adolescencia y Familia. </a:t>
            </a:r>
          </a:p>
          <a:p>
            <a:r>
              <a:rPr lang="es-AR" dirty="0" smtClean="0"/>
              <a:t>Artículo 90: FUNCIÓN. La función de la abogada/o será la de asesorar y en su caso patrocinar a la niña, niño y adolescente desde el inicio del procedimiento judicial o administrativo que lo incluya conforme lo dispone en artículo 27 inciso c) de la ley 26.061. </a:t>
            </a:r>
          </a:p>
          <a:p>
            <a:r>
              <a:rPr lang="es-AR" dirty="0" smtClean="0"/>
              <a:t>Artículo 91: REQUISITOS. La Subsecretaría de Niñez, Adolescencia y Familia determinará por vía reglamentaria los requisitos que deberá reunir el profesional para su inscripción en el registro creado en el presente capítulo.</a:t>
            </a:r>
            <a:endParaRPr lang="es-AR" dirty="0"/>
          </a:p>
        </p:txBody>
      </p:sp>
    </p:spTree>
    <p:extLst>
      <p:ext uri="{BB962C8B-B14F-4D97-AF65-F5344CB8AC3E}">
        <p14:creationId xmlns:p14="http://schemas.microsoft.com/office/powerpoint/2010/main" val="11118774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8125616" y="0"/>
            <a:ext cx="4066384" cy="3151905"/>
          </a:xfrm>
          <a:prstGeom prst="rect">
            <a:avLst/>
          </a:prstGeom>
        </p:spPr>
      </p:pic>
      <p:sp>
        <p:nvSpPr>
          <p:cNvPr id="6" name="CuadroTexto 5"/>
          <p:cNvSpPr txBox="1"/>
          <p:nvPr/>
        </p:nvSpPr>
        <p:spPr>
          <a:xfrm>
            <a:off x="90152" y="471407"/>
            <a:ext cx="11565227" cy="800219"/>
          </a:xfrm>
          <a:prstGeom prst="rect">
            <a:avLst/>
          </a:prstGeom>
          <a:noFill/>
        </p:spPr>
        <p:txBody>
          <a:bodyPr wrap="square" rtlCol="0">
            <a:spAutoFit/>
          </a:bodyPr>
          <a:lstStyle/>
          <a:p>
            <a:r>
              <a:rPr lang="es-ES" sz="2800" b="1" dirty="0">
                <a:latin typeface="+mj-lt"/>
              </a:rPr>
              <a:t>PROTOCOLO DE ASISTENCIA E </a:t>
            </a:r>
            <a:r>
              <a:rPr lang="es-ES" sz="2800" b="1" dirty="0" smtClean="0">
                <a:latin typeface="+mj-lt"/>
              </a:rPr>
              <a:t>INTERVENCION DEL </a:t>
            </a:r>
            <a:r>
              <a:rPr lang="es-ES" sz="2800" b="1" dirty="0">
                <a:latin typeface="+mj-lt"/>
              </a:rPr>
              <a:t>ABOGADO DEL </a:t>
            </a:r>
            <a:r>
              <a:rPr lang="es-ES" sz="2800" b="1" dirty="0" smtClean="0">
                <a:latin typeface="+mj-lt"/>
              </a:rPr>
              <a:t>NNA</a:t>
            </a:r>
            <a:endParaRPr lang="es-AR" sz="2800" dirty="0">
              <a:latin typeface="+mj-lt"/>
            </a:endParaRPr>
          </a:p>
          <a:p>
            <a:endParaRPr lang="es-AR" dirty="0"/>
          </a:p>
        </p:txBody>
      </p:sp>
      <p:sp>
        <p:nvSpPr>
          <p:cNvPr id="8" name="Marcador de contenido 2"/>
          <p:cNvSpPr>
            <a:spLocks noGrp="1"/>
          </p:cNvSpPr>
          <p:nvPr>
            <p:ph idx="1"/>
          </p:nvPr>
        </p:nvSpPr>
        <p:spPr>
          <a:xfrm>
            <a:off x="553792" y="1271626"/>
            <a:ext cx="10800008" cy="5335236"/>
          </a:xfrm>
        </p:spPr>
        <p:style>
          <a:lnRef idx="1">
            <a:schemeClr val="accent1"/>
          </a:lnRef>
          <a:fillRef idx="3">
            <a:schemeClr val="accent1"/>
          </a:fillRef>
          <a:effectRef idx="2">
            <a:schemeClr val="accent1"/>
          </a:effectRef>
          <a:fontRef idx="minor">
            <a:schemeClr val="lt1"/>
          </a:fontRef>
        </p:style>
        <p:txBody>
          <a:bodyPr>
            <a:normAutofit fontScale="92500" lnSpcReduction="10000"/>
          </a:bodyPr>
          <a:lstStyle/>
          <a:p>
            <a:r>
              <a:rPr lang="es-AR" dirty="0" smtClean="0"/>
              <a:t>Formación adecuada...</a:t>
            </a:r>
          </a:p>
          <a:p>
            <a:r>
              <a:rPr lang="es-AR" dirty="0" smtClean="0"/>
              <a:t>Corresponsabilidad...</a:t>
            </a:r>
          </a:p>
          <a:p>
            <a:r>
              <a:rPr lang="es-AR" dirty="0" smtClean="0"/>
              <a:t>Atención preferencial...</a:t>
            </a:r>
          </a:p>
          <a:p>
            <a:r>
              <a:rPr lang="es-AR" dirty="0" smtClean="0"/>
              <a:t>Desempeño ad honorem (temporal)...</a:t>
            </a:r>
          </a:p>
          <a:p>
            <a:r>
              <a:rPr lang="es-AR" dirty="0" smtClean="0"/>
              <a:t>Modo de desempeño practico: </a:t>
            </a:r>
          </a:p>
          <a:p>
            <a:pPr lvl="0">
              <a:buFont typeface="Wingdings" panose="05000000000000000000" pitchFamily="2" charset="2"/>
              <a:buChar char="v"/>
            </a:pPr>
            <a:r>
              <a:rPr lang="es-AR" sz="2400" dirty="0" smtClean="0"/>
              <a:t>...requerir en oportunidad de la audiencia  o antes de la entrevista el Expediente Administrativo o Judicial  correspondiente a fin de tomar conocimiento de la situación y de las alternativas con las que cuente la resolución del conflicto...</a:t>
            </a:r>
          </a:p>
          <a:p>
            <a:pPr>
              <a:buFont typeface="Wingdings" panose="05000000000000000000" pitchFamily="2" charset="2"/>
              <a:buChar char="v"/>
            </a:pPr>
            <a:r>
              <a:rPr lang="es-AR" sz="2400" dirty="0" smtClean="0"/>
              <a:t>...en dialogo con el NNA, el Abogado del NNA deberá escuchar cabalmente la propuesta y o petición que tenga el mismo para resolver su situación,</a:t>
            </a:r>
            <a:r>
              <a:rPr lang="es-ES" sz="2400" dirty="0" smtClean="0"/>
              <a:t> siendo determinante  la voluntad del niño, niña y adolescentes, para su encuadre jurídico y planteo a cargo del profesional. También Asesorará al NNA sobre el procedimiento administrativo y/o judicial, y sobre las consecuencias que su decisión puede acarrear... </a:t>
            </a:r>
            <a:endParaRPr lang="es-AR" sz="2400" dirty="0" smtClean="0"/>
          </a:p>
          <a:p>
            <a:pPr>
              <a:buFont typeface="Wingdings" panose="05000000000000000000" pitchFamily="2" charset="2"/>
              <a:buChar char="v"/>
            </a:pPr>
            <a:r>
              <a:rPr lang="es-AR" sz="2400" dirty="0" smtClean="0"/>
              <a:t>...el Abogado del NNA deberá expresar la voluntad  su cliente NNA </a:t>
            </a:r>
            <a:r>
              <a:rPr lang="es-ES" sz="2400" dirty="0" smtClean="0"/>
              <a:t>y garantizará  esta llegue a las autoridades correspondientes en la forma adecuada...</a:t>
            </a:r>
            <a:endParaRPr lang="es-AR" sz="2400" dirty="0" smtClean="0"/>
          </a:p>
          <a:p>
            <a:endParaRPr lang="es-AR" dirty="0" smtClean="0"/>
          </a:p>
          <a:p>
            <a:endParaRPr lang="es-AR" dirty="0"/>
          </a:p>
        </p:txBody>
      </p:sp>
    </p:spTree>
    <p:extLst>
      <p:ext uri="{BB962C8B-B14F-4D97-AF65-F5344CB8AC3E}">
        <p14:creationId xmlns:p14="http://schemas.microsoft.com/office/powerpoint/2010/main" val="28883572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2070322"/>
            <a:ext cx="5408054" cy="4523661"/>
          </a:xfrm>
        </p:spPr>
        <p:txBody>
          <a:bodyPr>
            <a:normAutofit lnSpcReduction="10000"/>
          </a:bodyPr>
          <a:lstStyle/>
          <a:p>
            <a:r>
              <a:rPr lang="es-AR" altLang="es-AR" sz="3600" dirty="0" smtClean="0"/>
              <a:t>Es el letrado que asume la </a:t>
            </a:r>
            <a:r>
              <a:rPr lang="es-AR" altLang="es-AR" sz="3600" b="1" dirty="0" smtClean="0">
                <a:solidFill>
                  <a:srgbClr val="F13BCA"/>
                </a:solidFill>
              </a:rPr>
              <a:t>defensa</a:t>
            </a:r>
            <a:r>
              <a:rPr lang="es-AR" altLang="es-AR" sz="3600" dirty="0" smtClean="0">
                <a:solidFill>
                  <a:srgbClr val="F13BCA"/>
                </a:solidFill>
              </a:rPr>
              <a:t> </a:t>
            </a:r>
            <a:r>
              <a:rPr lang="es-AR" altLang="es-AR" sz="3600" dirty="0" smtClean="0"/>
              <a:t>de los intereses particulares en un conflicto concreto y presta su conocimiento técnico para que se dicte una decisión jurisdiccional favorable </a:t>
            </a:r>
            <a:r>
              <a:rPr lang="es-AR" altLang="es-AR" sz="3600" b="1" dirty="0" smtClean="0">
                <a:solidFill>
                  <a:srgbClr val="F13BCA"/>
                </a:solidFill>
              </a:rPr>
              <a:t>a la voluntad del NNA.</a:t>
            </a:r>
          </a:p>
          <a:p>
            <a:endParaRPr lang="es-AR" sz="3200" dirty="0"/>
          </a:p>
        </p:txBody>
      </p:sp>
      <p:pic>
        <p:nvPicPr>
          <p:cNvPr id="4" name="Imagen 3"/>
          <p:cNvPicPr>
            <a:picLocks noChangeAspect="1"/>
          </p:cNvPicPr>
          <p:nvPr/>
        </p:nvPicPr>
        <p:blipFill>
          <a:blip r:embed="rId2"/>
          <a:stretch>
            <a:fillRect/>
          </a:stretch>
        </p:blipFill>
        <p:spPr>
          <a:xfrm>
            <a:off x="8125616" y="0"/>
            <a:ext cx="4066384" cy="3151905"/>
          </a:xfrm>
          <a:prstGeom prst="rect">
            <a:avLst/>
          </a:prstGeom>
        </p:spPr>
      </p:pic>
      <p:sp>
        <p:nvSpPr>
          <p:cNvPr id="5" name="Text Box 1"/>
          <p:cNvSpPr txBox="1">
            <a:spLocks noGrp="1" noChangeArrowheads="1"/>
          </p:cNvSpPr>
          <p:nvPr>
            <p:ph type="title"/>
          </p:nvPr>
        </p:nvSpPr>
        <p:spPr bwMode="auto">
          <a:xfrm>
            <a:off x="838200" y="365126"/>
            <a:ext cx="6902003" cy="922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rIns="0" bIns="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s-AR" altLang="es-AR" sz="4000" b="1" dirty="0">
                <a:latin typeface="+mj-lt"/>
              </a:rPr>
              <a:t>ABOGADO DE NNA</a:t>
            </a:r>
          </a:p>
        </p:txBody>
      </p:sp>
      <p:sp>
        <p:nvSpPr>
          <p:cNvPr id="6" name="Elipse 5"/>
          <p:cNvSpPr/>
          <p:nvPr/>
        </p:nvSpPr>
        <p:spPr bwMode="auto">
          <a:xfrm>
            <a:off x="6819584" y="2076736"/>
            <a:ext cx="3544592" cy="806184"/>
          </a:xfrm>
          <a:prstGeom prst="ellipse">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s-AR" b="1" dirty="0" smtClean="0"/>
              <a:t>Tutela Judicial Efectiva</a:t>
            </a:r>
            <a:endParaRPr lang="es-AR" b="1" dirty="0">
              <a:solidFill>
                <a:schemeClr val="bg1"/>
              </a:solidFill>
              <a:latin typeface="Arial" panose="020B0604020202020204" pitchFamily="34" charset="0"/>
              <a:ea typeface="Microsoft YaHei" panose="020B0503020204020204" pitchFamily="34" charset="-122"/>
            </a:endParaRPr>
          </a:p>
        </p:txBody>
      </p:sp>
      <p:sp>
        <p:nvSpPr>
          <p:cNvPr id="7" name="Elipse 6"/>
          <p:cNvSpPr/>
          <p:nvPr/>
        </p:nvSpPr>
        <p:spPr bwMode="auto">
          <a:xfrm>
            <a:off x="7565166" y="3420118"/>
            <a:ext cx="3493361" cy="789620"/>
          </a:xfrm>
          <a:prstGeom prst="ellipse">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s-AR" b="1" dirty="0" smtClean="0">
                <a:solidFill>
                  <a:schemeClr val="bg1"/>
                </a:solidFill>
              </a:rPr>
              <a:t>Acceso a Justicia </a:t>
            </a:r>
            <a:endParaRPr lang="es-AR" b="1" dirty="0">
              <a:solidFill>
                <a:schemeClr val="bg1"/>
              </a:solidFill>
            </a:endParaRPr>
          </a:p>
        </p:txBody>
      </p:sp>
      <p:sp>
        <p:nvSpPr>
          <p:cNvPr id="8" name="Oval 17"/>
          <p:cNvSpPr>
            <a:spLocks noChangeArrowheads="1"/>
          </p:cNvSpPr>
          <p:nvPr/>
        </p:nvSpPr>
        <p:spPr bwMode="auto">
          <a:xfrm>
            <a:off x="6753531" y="4651289"/>
            <a:ext cx="3676698" cy="1154703"/>
          </a:xfrm>
          <a:prstGeom prst="ellipse">
            <a:avLst/>
          </a:prstGeom>
          <a:ln>
            <a:headEnd/>
            <a:tailEnd/>
          </a:ln>
        </p:spPr>
        <p:style>
          <a:lnRef idx="1">
            <a:schemeClr val="accent6"/>
          </a:lnRef>
          <a:fillRef idx="3">
            <a:schemeClr val="accent6"/>
          </a:fillRef>
          <a:effectRef idx="2">
            <a:schemeClr val="accent6"/>
          </a:effectRef>
          <a:fontRef idx="minor">
            <a:schemeClr val="lt1"/>
          </a:fontRef>
        </p:style>
        <p:txBody>
          <a:bodyPr wrap="none" anchor="ctr"/>
          <a:lstStyle/>
          <a:p>
            <a:pPr algn="ctr"/>
            <a:r>
              <a:rPr lang="es-ES" altLang="es-AR" sz="1600" b="1" dirty="0" smtClean="0"/>
              <a:t>Derecho a la </a:t>
            </a:r>
          </a:p>
          <a:p>
            <a:pPr algn="ctr"/>
            <a:r>
              <a:rPr lang="es-ES" altLang="es-AR" sz="1600" b="1" dirty="0" smtClean="0"/>
              <a:t>AUTODETERMINACION</a:t>
            </a:r>
            <a:endParaRPr lang="es-ES" altLang="es-AR" sz="1600" b="1" dirty="0"/>
          </a:p>
        </p:txBody>
      </p:sp>
    </p:spTree>
    <p:extLst>
      <p:ext uri="{BB962C8B-B14F-4D97-AF65-F5344CB8AC3E}">
        <p14:creationId xmlns:p14="http://schemas.microsoft.com/office/powerpoint/2010/main" val="3256805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8125616" y="0"/>
            <a:ext cx="4066384" cy="3151905"/>
          </a:xfrm>
          <a:prstGeom prst="rect">
            <a:avLst/>
          </a:prstGeom>
        </p:spPr>
      </p:pic>
      <p:grpSp>
        <p:nvGrpSpPr>
          <p:cNvPr id="5" name="Group 24"/>
          <p:cNvGrpSpPr>
            <a:grpSpLocks/>
          </p:cNvGrpSpPr>
          <p:nvPr/>
        </p:nvGrpSpPr>
        <p:grpSpPr bwMode="auto">
          <a:xfrm>
            <a:off x="1153933" y="836368"/>
            <a:ext cx="9817540" cy="5488658"/>
            <a:chOff x="159" y="597"/>
            <a:chExt cx="5388" cy="3152"/>
          </a:xfrm>
        </p:grpSpPr>
        <p:sp>
          <p:nvSpPr>
            <p:cNvPr id="6" name="Rectangle 5"/>
            <p:cNvSpPr>
              <a:spLocks noChangeArrowheads="1"/>
            </p:cNvSpPr>
            <p:nvPr/>
          </p:nvSpPr>
          <p:spPr bwMode="auto">
            <a:xfrm>
              <a:off x="159" y="664"/>
              <a:ext cx="2993" cy="291"/>
            </a:xfrm>
            <a:prstGeom prst="rect">
              <a:avLst/>
            </a:prstGeom>
            <a:ln/>
          </p:spPr>
          <p:style>
            <a:lnRef idx="1">
              <a:schemeClr val="accent1"/>
            </a:lnRef>
            <a:fillRef idx="3">
              <a:schemeClr val="accent1"/>
            </a:fillRef>
            <a:effectRef idx="2">
              <a:schemeClr val="accent1"/>
            </a:effectRef>
            <a:fontRef idx="minor">
              <a:schemeClr val="lt1"/>
            </a:fontRef>
          </p:style>
          <p:txBody>
            <a:bodyPr wrap="square">
              <a:spAutoFit/>
            </a:bodyPr>
            <a:lstStyle/>
            <a:p>
              <a:r>
                <a:rPr lang="es-AR" sz="2400" dirty="0" smtClean="0">
                  <a:latin typeface="+mj-lt"/>
                </a:rPr>
                <a:t>Subjetividad del NNA</a:t>
              </a:r>
            </a:p>
          </p:txBody>
        </p:sp>
        <p:sp>
          <p:nvSpPr>
            <p:cNvPr id="7" name="Rectangle 6"/>
            <p:cNvSpPr>
              <a:spLocks noChangeArrowheads="1"/>
            </p:cNvSpPr>
            <p:nvPr/>
          </p:nvSpPr>
          <p:spPr bwMode="auto">
            <a:xfrm>
              <a:off x="658" y="3476"/>
              <a:ext cx="1814" cy="273"/>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pPr algn="ctr"/>
              <a:r>
                <a:rPr lang="es-AR" altLang="es-AR" b="1" dirty="0" smtClean="0">
                  <a:latin typeface="+mj-lt"/>
                </a:rPr>
                <a:t>Asistencia Letrada</a:t>
              </a:r>
              <a:endParaRPr lang="es-ES" altLang="es-AR" b="1" dirty="0">
                <a:latin typeface="+mj-lt"/>
              </a:endParaRPr>
            </a:p>
          </p:txBody>
        </p:sp>
        <p:sp>
          <p:nvSpPr>
            <p:cNvPr id="8" name="Rectangle 7"/>
            <p:cNvSpPr>
              <a:spLocks noChangeArrowheads="1"/>
            </p:cNvSpPr>
            <p:nvPr/>
          </p:nvSpPr>
          <p:spPr bwMode="auto">
            <a:xfrm>
              <a:off x="659" y="2385"/>
              <a:ext cx="2266" cy="1003"/>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pPr algn="ctr"/>
              <a:r>
                <a:rPr lang="es-AR" altLang="es-AR" sz="1600" b="1" dirty="0" smtClean="0">
                  <a:solidFill>
                    <a:schemeClr val="bg1"/>
                  </a:solidFill>
                  <a:latin typeface="+mj-lt"/>
                  <a:cs typeface="Tahoma" panose="020B0604030504040204" pitchFamily="34" charset="0"/>
                </a:rPr>
                <a:t>“</a:t>
              </a:r>
              <a:r>
                <a:rPr lang="es-AR" altLang="es-AR" b="1" dirty="0" smtClean="0">
                  <a:solidFill>
                    <a:schemeClr val="bg1"/>
                  </a:solidFill>
                  <a:latin typeface="+mj-lt"/>
                  <a:cs typeface="Tahoma" panose="020B0604030504040204" pitchFamily="34" charset="0"/>
                </a:rPr>
                <a:t>En aras de la tutela efectiva del niño, toda </a:t>
              </a:r>
            </a:p>
            <a:p>
              <a:pPr algn="ctr"/>
              <a:r>
                <a:rPr lang="es-AR" altLang="es-AR" b="1" dirty="0" smtClean="0">
                  <a:solidFill>
                    <a:schemeClr val="bg1"/>
                  </a:solidFill>
                  <a:latin typeface="+mj-lt"/>
                  <a:cs typeface="Tahoma" panose="020B0604030504040204" pitchFamily="34" charset="0"/>
                </a:rPr>
                <a:t>decisión estatal, social o familiar que</a:t>
              </a:r>
            </a:p>
            <a:p>
              <a:pPr algn="ctr"/>
              <a:r>
                <a:rPr lang="es-AR" altLang="es-AR" b="1" dirty="0" smtClean="0">
                  <a:solidFill>
                    <a:schemeClr val="bg1"/>
                  </a:solidFill>
                  <a:latin typeface="+mj-lt"/>
                  <a:cs typeface="Tahoma" panose="020B0604030504040204" pitchFamily="34" charset="0"/>
                </a:rPr>
                <a:t> involucre alguna </a:t>
              </a:r>
              <a:r>
                <a:rPr lang="es-AR" altLang="es-AR" b="1" u="sng" dirty="0" smtClean="0">
                  <a:solidFill>
                    <a:schemeClr val="bg1"/>
                  </a:solidFill>
                  <a:latin typeface="+mj-lt"/>
                  <a:cs typeface="Tahoma" panose="020B0604030504040204" pitchFamily="34" charset="0"/>
                </a:rPr>
                <a:t>limitación</a:t>
              </a:r>
              <a:r>
                <a:rPr lang="es-AR" altLang="es-AR" b="1" dirty="0" smtClean="0">
                  <a:solidFill>
                    <a:schemeClr val="bg1"/>
                  </a:solidFill>
                  <a:latin typeface="+mj-lt"/>
                  <a:cs typeface="Tahoma" panose="020B0604030504040204" pitchFamily="34" charset="0"/>
                </a:rPr>
                <a:t> al ejercicio de </a:t>
              </a:r>
            </a:p>
            <a:p>
              <a:pPr algn="ctr"/>
              <a:r>
                <a:rPr lang="es-AR" altLang="es-AR" b="1" dirty="0" smtClean="0">
                  <a:solidFill>
                    <a:schemeClr val="bg1"/>
                  </a:solidFill>
                  <a:latin typeface="+mj-lt"/>
                  <a:cs typeface="Tahoma" panose="020B0604030504040204" pitchFamily="34" charset="0"/>
                </a:rPr>
                <a:t>cualquier derecho, debe tomar en cuenta </a:t>
              </a:r>
            </a:p>
            <a:p>
              <a:pPr algn="ctr"/>
              <a:r>
                <a:rPr lang="es-AR" altLang="es-AR" b="1" dirty="0" smtClean="0">
                  <a:solidFill>
                    <a:schemeClr val="bg1"/>
                  </a:solidFill>
                  <a:latin typeface="+mj-lt"/>
                  <a:cs typeface="Tahoma" panose="020B0604030504040204" pitchFamily="34" charset="0"/>
                </a:rPr>
                <a:t>el </a:t>
              </a:r>
              <a:r>
                <a:rPr lang="es-AR" altLang="es-AR" b="1" u="sng" dirty="0" smtClean="0">
                  <a:solidFill>
                    <a:schemeClr val="bg1"/>
                  </a:solidFill>
                  <a:latin typeface="+mj-lt"/>
                  <a:cs typeface="Tahoma" panose="020B0604030504040204" pitchFamily="34" charset="0"/>
                </a:rPr>
                <a:t>interés superior del niño…</a:t>
              </a:r>
              <a:r>
                <a:rPr lang="es-AR" altLang="es-AR" b="1" dirty="0" smtClean="0">
                  <a:solidFill>
                    <a:schemeClr val="bg1"/>
                  </a:solidFill>
                  <a:latin typeface="+mj-lt"/>
                  <a:cs typeface="Tahoma" panose="020B0604030504040204" pitchFamily="34" charset="0"/>
                </a:rPr>
                <a:t>”</a:t>
              </a:r>
              <a:endParaRPr lang="es-ES" altLang="es-AR" b="1" dirty="0">
                <a:solidFill>
                  <a:schemeClr val="bg1"/>
                </a:solidFill>
                <a:latin typeface="+mj-lt"/>
              </a:endParaRPr>
            </a:p>
          </p:txBody>
        </p:sp>
        <p:sp>
          <p:nvSpPr>
            <p:cNvPr id="9" name="Rectangle 8"/>
            <p:cNvSpPr>
              <a:spLocks noChangeArrowheads="1"/>
            </p:cNvSpPr>
            <p:nvPr/>
          </p:nvSpPr>
          <p:spPr bwMode="auto">
            <a:xfrm>
              <a:off x="613" y="2025"/>
              <a:ext cx="2176" cy="272"/>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pPr algn="ctr"/>
              <a:r>
                <a:rPr lang="es-ES" altLang="es-AR" b="1" dirty="0" smtClean="0">
                  <a:latin typeface="+mj-lt"/>
                </a:rPr>
                <a:t>Capacidad progresiva en la CDN</a:t>
              </a:r>
              <a:endParaRPr lang="es-ES" altLang="es-AR" b="1" dirty="0">
                <a:latin typeface="+mj-lt"/>
              </a:endParaRPr>
            </a:p>
          </p:txBody>
        </p:sp>
        <p:sp>
          <p:nvSpPr>
            <p:cNvPr id="10" name="Rectangle 9"/>
            <p:cNvSpPr>
              <a:spLocks noChangeArrowheads="1"/>
            </p:cNvSpPr>
            <p:nvPr/>
          </p:nvSpPr>
          <p:spPr bwMode="auto">
            <a:xfrm>
              <a:off x="568" y="1163"/>
              <a:ext cx="2357" cy="543"/>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pPr algn="ctr"/>
              <a:r>
                <a:rPr lang="es-ES_tradnl" altLang="es-AR" sz="2000" b="1" dirty="0" smtClean="0">
                  <a:latin typeface="+mj-lt"/>
                </a:rPr>
                <a:t>Capacidad progresiva en el </a:t>
              </a:r>
            </a:p>
            <a:p>
              <a:pPr algn="ctr"/>
              <a:r>
                <a:rPr lang="es-ES_tradnl" altLang="es-AR" sz="2000" b="1" dirty="0" smtClean="0">
                  <a:latin typeface="+mj-lt"/>
                </a:rPr>
                <a:t>EJERCICIO de sus derechos</a:t>
              </a:r>
              <a:endParaRPr lang="es-ES" altLang="es-AR" sz="2000" b="1" dirty="0">
                <a:latin typeface="+mj-lt"/>
              </a:endParaRPr>
            </a:p>
          </p:txBody>
        </p:sp>
        <p:sp>
          <p:nvSpPr>
            <p:cNvPr id="11" name="Line 10"/>
            <p:cNvSpPr>
              <a:spLocks noChangeShapeType="1"/>
            </p:cNvSpPr>
            <p:nvPr/>
          </p:nvSpPr>
          <p:spPr bwMode="auto">
            <a:xfrm>
              <a:off x="296" y="1344"/>
              <a:ext cx="0" cy="2359"/>
            </a:xfrm>
            <a:prstGeom prst="line">
              <a:avLst/>
            </a:prstGeom>
            <a:ln>
              <a:headEnd/>
              <a:tailEnd/>
            </a:ln>
          </p:spPr>
          <p:style>
            <a:lnRef idx="1">
              <a:schemeClr val="accent1"/>
            </a:lnRef>
            <a:fillRef idx="3">
              <a:schemeClr val="accent1"/>
            </a:fillRef>
            <a:effectRef idx="2">
              <a:schemeClr val="accent1"/>
            </a:effectRef>
            <a:fontRef idx="minor">
              <a:schemeClr val="lt1"/>
            </a:fontRef>
          </p:style>
          <p:txBody>
            <a:bodyPr/>
            <a:lstStyle/>
            <a:p>
              <a:endParaRPr lang="es-AR"/>
            </a:p>
          </p:txBody>
        </p:sp>
        <p:sp>
          <p:nvSpPr>
            <p:cNvPr id="12" name="Line 11"/>
            <p:cNvSpPr>
              <a:spLocks noChangeShapeType="1"/>
            </p:cNvSpPr>
            <p:nvPr/>
          </p:nvSpPr>
          <p:spPr bwMode="auto">
            <a:xfrm>
              <a:off x="296" y="3703"/>
              <a:ext cx="226" cy="0"/>
            </a:xfrm>
            <a:prstGeom prst="line">
              <a:avLst/>
            </a:prstGeom>
            <a:ln>
              <a:headEnd/>
              <a:tailEnd type="triangle" w="med" len="med"/>
            </a:ln>
          </p:spPr>
          <p:style>
            <a:lnRef idx="1">
              <a:schemeClr val="accent1"/>
            </a:lnRef>
            <a:fillRef idx="3">
              <a:schemeClr val="accent1"/>
            </a:fillRef>
            <a:effectRef idx="2">
              <a:schemeClr val="accent1"/>
            </a:effectRef>
            <a:fontRef idx="minor">
              <a:schemeClr val="lt1"/>
            </a:fontRef>
          </p:style>
          <p:txBody>
            <a:bodyPr/>
            <a:lstStyle/>
            <a:p>
              <a:endParaRPr lang="es-AR"/>
            </a:p>
          </p:txBody>
        </p:sp>
        <p:sp>
          <p:nvSpPr>
            <p:cNvPr id="13" name="Line 12"/>
            <p:cNvSpPr>
              <a:spLocks noChangeShapeType="1"/>
            </p:cNvSpPr>
            <p:nvPr/>
          </p:nvSpPr>
          <p:spPr bwMode="auto">
            <a:xfrm>
              <a:off x="296" y="2841"/>
              <a:ext cx="226" cy="0"/>
            </a:xfrm>
            <a:prstGeom prst="line">
              <a:avLst/>
            </a:prstGeom>
            <a:ln>
              <a:headEnd/>
              <a:tailEnd type="triangle" w="med" len="med"/>
            </a:ln>
          </p:spPr>
          <p:style>
            <a:lnRef idx="1">
              <a:schemeClr val="accent1"/>
            </a:lnRef>
            <a:fillRef idx="3">
              <a:schemeClr val="accent1"/>
            </a:fillRef>
            <a:effectRef idx="2">
              <a:schemeClr val="accent1"/>
            </a:effectRef>
            <a:fontRef idx="minor">
              <a:schemeClr val="lt1"/>
            </a:fontRef>
          </p:style>
          <p:txBody>
            <a:bodyPr/>
            <a:lstStyle/>
            <a:p>
              <a:endParaRPr lang="es-AR"/>
            </a:p>
          </p:txBody>
        </p:sp>
        <p:sp>
          <p:nvSpPr>
            <p:cNvPr id="14" name="Line 13"/>
            <p:cNvSpPr>
              <a:spLocks noChangeShapeType="1"/>
            </p:cNvSpPr>
            <p:nvPr/>
          </p:nvSpPr>
          <p:spPr bwMode="auto">
            <a:xfrm>
              <a:off x="296" y="2116"/>
              <a:ext cx="226" cy="0"/>
            </a:xfrm>
            <a:prstGeom prst="line">
              <a:avLst/>
            </a:prstGeom>
            <a:ln>
              <a:headEnd/>
              <a:tailEnd type="triangle" w="med" len="med"/>
            </a:ln>
          </p:spPr>
          <p:style>
            <a:lnRef idx="1">
              <a:schemeClr val="accent1"/>
            </a:lnRef>
            <a:fillRef idx="3">
              <a:schemeClr val="accent1"/>
            </a:fillRef>
            <a:effectRef idx="2">
              <a:schemeClr val="accent1"/>
            </a:effectRef>
            <a:fontRef idx="minor">
              <a:schemeClr val="lt1"/>
            </a:fontRef>
          </p:style>
          <p:txBody>
            <a:bodyPr/>
            <a:lstStyle/>
            <a:p>
              <a:endParaRPr lang="es-AR"/>
            </a:p>
          </p:txBody>
        </p:sp>
        <p:sp>
          <p:nvSpPr>
            <p:cNvPr id="15" name="Line 14"/>
            <p:cNvSpPr>
              <a:spLocks noChangeShapeType="1"/>
            </p:cNvSpPr>
            <p:nvPr/>
          </p:nvSpPr>
          <p:spPr bwMode="auto">
            <a:xfrm>
              <a:off x="296" y="1344"/>
              <a:ext cx="226" cy="0"/>
            </a:xfrm>
            <a:prstGeom prst="line">
              <a:avLst/>
            </a:prstGeom>
            <a:ln>
              <a:headEnd/>
              <a:tailEnd type="triangle" w="med" len="med"/>
            </a:ln>
          </p:spPr>
          <p:style>
            <a:lnRef idx="1">
              <a:schemeClr val="accent1"/>
            </a:lnRef>
            <a:fillRef idx="3">
              <a:schemeClr val="accent1"/>
            </a:fillRef>
            <a:effectRef idx="2">
              <a:schemeClr val="accent1"/>
            </a:effectRef>
            <a:fontRef idx="minor">
              <a:schemeClr val="lt1"/>
            </a:fontRef>
          </p:style>
          <p:txBody>
            <a:bodyPr/>
            <a:lstStyle/>
            <a:p>
              <a:endParaRPr lang="es-AR"/>
            </a:p>
          </p:txBody>
        </p:sp>
        <p:sp>
          <p:nvSpPr>
            <p:cNvPr id="16" name="Oval 17"/>
            <p:cNvSpPr>
              <a:spLocks noChangeArrowheads="1"/>
            </p:cNvSpPr>
            <p:nvPr/>
          </p:nvSpPr>
          <p:spPr bwMode="auto">
            <a:xfrm>
              <a:off x="3486" y="2100"/>
              <a:ext cx="1905" cy="615"/>
            </a:xfrm>
            <a:prstGeom prst="ellipse">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pPr algn="ctr"/>
              <a:r>
                <a:rPr lang="es-ES" altLang="es-AR" sz="1600" b="1" dirty="0" smtClean="0"/>
                <a:t>Derecho a la </a:t>
              </a:r>
            </a:p>
            <a:p>
              <a:pPr algn="ctr"/>
              <a:r>
                <a:rPr lang="es-ES" altLang="es-AR" sz="1600" b="1" dirty="0" smtClean="0"/>
                <a:t>AUTODETERMINACION</a:t>
              </a:r>
              <a:endParaRPr lang="es-ES" altLang="es-AR" sz="1600" b="1" dirty="0"/>
            </a:p>
          </p:txBody>
        </p:sp>
        <p:sp>
          <p:nvSpPr>
            <p:cNvPr id="17" name="Oval 20"/>
            <p:cNvSpPr>
              <a:spLocks noChangeArrowheads="1"/>
            </p:cNvSpPr>
            <p:nvPr/>
          </p:nvSpPr>
          <p:spPr bwMode="auto">
            <a:xfrm>
              <a:off x="3310" y="597"/>
              <a:ext cx="2237" cy="1419"/>
            </a:xfrm>
            <a:prstGeom prst="ellipse">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pPr algn="ctr"/>
              <a:r>
                <a:rPr lang="es-ES_tradnl" altLang="es-AR" sz="1600" b="1" dirty="0" smtClean="0">
                  <a:solidFill>
                    <a:schemeClr val="bg1"/>
                  </a:solidFill>
                  <a:latin typeface="Tahoma" panose="020B0604030504040204" pitchFamily="34" charset="0"/>
                  <a:cs typeface="Tahoma" panose="020B0604030504040204" pitchFamily="34" charset="0"/>
                </a:rPr>
                <a:t>Las diferentes etapas por </a:t>
              </a:r>
            </a:p>
            <a:p>
              <a:pPr algn="ctr"/>
              <a:r>
                <a:rPr lang="es-ES_tradnl" altLang="es-AR" sz="1600" b="1" dirty="0" smtClean="0">
                  <a:solidFill>
                    <a:schemeClr val="bg1"/>
                  </a:solidFill>
                  <a:latin typeface="Tahoma" panose="020B0604030504040204" pitchFamily="34" charset="0"/>
                  <a:cs typeface="Tahoma" panose="020B0604030504040204" pitchFamily="34" charset="0"/>
                </a:rPr>
                <a:t>las que atraviesa el niño en su </a:t>
              </a:r>
            </a:p>
            <a:p>
              <a:pPr algn="ctr"/>
              <a:r>
                <a:rPr lang="es-ES_tradnl" altLang="es-AR" sz="1600" b="1" dirty="0" smtClean="0">
                  <a:solidFill>
                    <a:schemeClr val="bg1"/>
                  </a:solidFill>
                  <a:latin typeface="Tahoma" panose="020B0604030504040204" pitchFamily="34" charset="0"/>
                  <a:cs typeface="Tahoma" panose="020B0604030504040204" pitchFamily="34" charset="0"/>
                </a:rPr>
                <a:t>evolución psicofísica determinan</a:t>
              </a:r>
            </a:p>
            <a:p>
              <a:pPr algn="ctr"/>
              <a:r>
                <a:rPr lang="es-ES_tradnl" altLang="es-AR" sz="1600" b="1" dirty="0" smtClean="0">
                  <a:solidFill>
                    <a:schemeClr val="bg1"/>
                  </a:solidFill>
                  <a:latin typeface="Tahoma" panose="020B0604030504040204" pitchFamily="34" charset="0"/>
                  <a:cs typeface="Tahoma" panose="020B0604030504040204" pitchFamily="34" charset="0"/>
                </a:rPr>
                <a:t> una gradación en el nivel de </a:t>
              </a:r>
            </a:p>
            <a:p>
              <a:pPr algn="ctr"/>
              <a:r>
                <a:rPr lang="es-ES_tradnl" altLang="es-AR" sz="1600" b="1" dirty="0" smtClean="0">
                  <a:solidFill>
                    <a:schemeClr val="bg1"/>
                  </a:solidFill>
                  <a:latin typeface="Tahoma" panose="020B0604030504040204" pitchFamily="34" charset="0"/>
                  <a:cs typeface="Tahoma" panose="020B0604030504040204" pitchFamily="34" charset="0"/>
                </a:rPr>
                <a:t>decisión al que puede acceder en</a:t>
              </a:r>
            </a:p>
            <a:p>
              <a:pPr algn="ctr"/>
              <a:r>
                <a:rPr lang="es-ES_tradnl" altLang="es-AR" sz="1600" b="1" dirty="0" smtClean="0">
                  <a:solidFill>
                    <a:schemeClr val="bg1"/>
                  </a:solidFill>
                  <a:latin typeface="Tahoma" panose="020B0604030504040204" pitchFamily="34" charset="0"/>
                  <a:cs typeface="Tahoma" panose="020B0604030504040204" pitchFamily="34" charset="0"/>
                </a:rPr>
                <a:t> el ejercicio de sus </a:t>
              </a:r>
            </a:p>
            <a:p>
              <a:pPr algn="ctr"/>
              <a:r>
                <a:rPr lang="es-ES_tradnl" altLang="es-AR" sz="1600" b="1" dirty="0" smtClean="0">
                  <a:solidFill>
                    <a:schemeClr val="bg1"/>
                  </a:solidFill>
                  <a:latin typeface="Tahoma" panose="020B0604030504040204" pitchFamily="34" charset="0"/>
                  <a:cs typeface="Tahoma" panose="020B0604030504040204" pitchFamily="34" charset="0"/>
                </a:rPr>
                <a:t>derechos fundamentales</a:t>
              </a:r>
              <a:endParaRPr lang="es-ES" altLang="es-AR" sz="1600" b="1" dirty="0">
                <a:solidFill>
                  <a:schemeClr val="bg1"/>
                </a:solidFill>
              </a:endParaRPr>
            </a:p>
          </p:txBody>
        </p:sp>
      </p:grpSp>
      <p:sp>
        <p:nvSpPr>
          <p:cNvPr id="19" name="Text Box 23"/>
          <p:cNvSpPr txBox="1">
            <a:spLocks noChangeArrowheads="1"/>
          </p:cNvSpPr>
          <p:nvPr/>
        </p:nvSpPr>
        <p:spPr bwMode="auto">
          <a:xfrm>
            <a:off x="919132" y="324890"/>
            <a:ext cx="694986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_tradnl" sz="3200" b="1" dirty="0" smtClean="0">
                <a:latin typeface="+mj-lt"/>
              </a:rPr>
              <a:t>Capacidad Progresiva de NNA</a:t>
            </a:r>
            <a:endParaRPr lang="es-AR" sz="3200" b="1" dirty="0" smtClean="0">
              <a:latin typeface="+mj-lt"/>
            </a:endParaRPr>
          </a:p>
          <a:p>
            <a:pPr algn="ctr"/>
            <a:endParaRPr lang="es-ES" altLang="es-AR" sz="2200" b="1" dirty="0">
              <a:solidFill>
                <a:schemeClr val="accent2"/>
              </a:solidFill>
              <a:effectLst>
                <a:outerShdw blurRad="38100" dist="38100" dir="2700000" algn="tl">
                  <a:srgbClr val="C0C0C0"/>
                </a:outerShdw>
              </a:effectLst>
            </a:endParaRPr>
          </a:p>
        </p:txBody>
      </p:sp>
      <p:sp>
        <p:nvSpPr>
          <p:cNvPr id="21" name="Flecha curvada hacia la izquierda 20"/>
          <p:cNvSpPr/>
          <p:nvPr/>
        </p:nvSpPr>
        <p:spPr>
          <a:xfrm>
            <a:off x="10993232" y="2363685"/>
            <a:ext cx="785611" cy="1918592"/>
          </a:xfrm>
          <a:prstGeom prst="curvedLeft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s-AR">
              <a:ln w="0"/>
              <a:solidFill>
                <a:schemeClr val="accent1"/>
              </a:solidFill>
              <a:effectLst>
                <a:outerShdw blurRad="38100" dist="25400" dir="5400000" algn="ctr" rotWithShape="0">
                  <a:srgbClr val="6E747A">
                    <a:alpha val="43000"/>
                  </a:srgbClr>
                </a:outerShdw>
              </a:effectLst>
            </a:endParaRPr>
          </a:p>
        </p:txBody>
      </p:sp>
      <p:sp>
        <p:nvSpPr>
          <p:cNvPr id="23" name="Rectángulo redondeado 22"/>
          <p:cNvSpPr/>
          <p:nvPr/>
        </p:nvSpPr>
        <p:spPr>
          <a:xfrm>
            <a:off x="6443526" y="4636394"/>
            <a:ext cx="5546706" cy="2112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728" fontAlgn="auto">
              <a:spcAft>
                <a:spcPts val="0"/>
              </a:spcAft>
              <a:buClr>
                <a:schemeClr val="accent3"/>
              </a:buClr>
              <a:defRPr/>
            </a:pPr>
            <a:r>
              <a:rPr lang="es-ES" sz="1600" u="sng" dirty="0" smtClean="0">
                <a:solidFill>
                  <a:schemeClr val="tx1"/>
                </a:solidFill>
              </a:rPr>
              <a:t>Jurisprudencia</a:t>
            </a:r>
            <a:r>
              <a:rPr lang="es-ES" sz="1600" dirty="0" smtClean="0">
                <a:solidFill>
                  <a:schemeClr val="tx1"/>
                </a:solidFill>
              </a:rPr>
              <a:t>: </a:t>
            </a:r>
            <a:r>
              <a:rPr lang="es-ES" sz="1600" dirty="0" smtClean="0"/>
              <a:t>La </a:t>
            </a:r>
            <a:r>
              <a:rPr lang="es-ES" sz="1600" dirty="0"/>
              <a:t>capacidad y discernimiento de los menores establecida en función de la </a:t>
            </a:r>
            <a:r>
              <a:rPr lang="es-ES" sz="1600" dirty="0" smtClean="0"/>
              <a:t>edad </a:t>
            </a:r>
            <a:r>
              <a:rPr lang="es-ES" sz="1600" dirty="0"/>
              <a:t>han sido complementados por un criterio de capacidad y discernimiento </a:t>
            </a:r>
            <a:r>
              <a:rPr lang="es-ES" sz="1600" dirty="0" smtClean="0"/>
              <a:t>reales, </a:t>
            </a:r>
            <a:r>
              <a:rPr lang="es-ES" sz="1600" dirty="0"/>
              <a:t>es </a:t>
            </a:r>
            <a:r>
              <a:rPr lang="es-ES" sz="1600" dirty="0" smtClean="0"/>
              <a:t>decir, </a:t>
            </a:r>
            <a:r>
              <a:rPr lang="es-ES" sz="1600" b="1" u="sng" dirty="0">
                <a:solidFill>
                  <a:schemeClr val="tx1"/>
                </a:solidFill>
              </a:rPr>
              <a:t>que en cada caso el juez de familia debe evaluarlas en atención a su capacidad progresiva</a:t>
            </a:r>
            <a:r>
              <a:rPr lang="es-ES" sz="1600" dirty="0"/>
              <a:t>, para saber si cuentan con suficiente madurez para llevar a cabo por sí determinadas actuaciones. </a:t>
            </a:r>
            <a:r>
              <a:rPr lang="es-ES" sz="1600" dirty="0">
                <a:solidFill>
                  <a:schemeClr val="tx1"/>
                </a:solidFill>
              </a:rPr>
              <a:t>Cámara Nacional Civil, Sala B (2009</a:t>
            </a:r>
            <a:r>
              <a:rPr lang="es-ES" sz="1600" dirty="0" smtClean="0">
                <a:solidFill>
                  <a:schemeClr val="tx1"/>
                </a:solidFill>
              </a:rPr>
              <a:t>).</a:t>
            </a:r>
            <a:endParaRPr lang="es-AR" sz="1600" dirty="0">
              <a:solidFill>
                <a:schemeClr val="tx1"/>
              </a:solidFill>
            </a:endParaRPr>
          </a:p>
        </p:txBody>
      </p:sp>
      <p:sp>
        <p:nvSpPr>
          <p:cNvPr id="24" name="Flecha curvada hacia arriba 23"/>
          <p:cNvSpPr/>
          <p:nvPr/>
        </p:nvSpPr>
        <p:spPr>
          <a:xfrm>
            <a:off x="6088038" y="3237245"/>
            <a:ext cx="1434001" cy="73460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1"/>
              </a:solidFill>
            </a:endParaRPr>
          </a:p>
        </p:txBody>
      </p:sp>
    </p:spTree>
    <p:extLst>
      <p:ext uri="{BB962C8B-B14F-4D97-AF65-F5344CB8AC3E}">
        <p14:creationId xmlns:p14="http://schemas.microsoft.com/office/powerpoint/2010/main" val="16923290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22290" y="120427"/>
            <a:ext cx="10515600" cy="1325563"/>
          </a:xfrm>
        </p:spPr>
        <p:txBody>
          <a:bodyPr/>
          <a:lstStyle/>
          <a:p>
            <a:r>
              <a:rPr lang="es-AR" b="1" dirty="0" smtClean="0"/>
              <a:t>Conclusiones</a:t>
            </a:r>
            <a:endParaRPr lang="es-AR" b="1" dirty="0"/>
          </a:p>
        </p:txBody>
      </p:sp>
      <p:pic>
        <p:nvPicPr>
          <p:cNvPr id="4" name="Imagen 3"/>
          <p:cNvPicPr>
            <a:picLocks noChangeAspect="1"/>
          </p:cNvPicPr>
          <p:nvPr/>
        </p:nvPicPr>
        <p:blipFill>
          <a:blip r:embed="rId2"/>
          <a:stretch>
            <a:fillRect/>
          </a:stretch>
        </p:blipFill>
        <p:spPr>
          <a:xfrm>
            <a:off x="8125616" y="0"/>
            <a:ext cx="4066384" cy="3151905"/>
          </a:xfrm>
          <a:prstGeom prst="rect">
            <a:avLst/>
          </a:prstGeom>
        </p:spPr>
      </p:pic>
      <p:sp>
        <p:nvSpPr>
          <p:cNvPr id="6" name="Marcador de contenido 2"/>
          <p:cNvSpPr>
            <a:spLocks noGrp="1"/>
          </p:cNvSpPr>
          <p:nvPr>
            <p:ph idx="1"/>
          </p:nvPr>
        </p:nvSpPr>
        <p:spPr>
          <a:xfrm>
            <a:off x="838200" y="1236372"/>
            <a:ext cx="10515600" cy="5318973"/>
          </a:xfrm>
        </p:spPr>
        <p:style>
          <a:lnRef idx="1">
            <a:schemeClr val="accent6"/>
          </a:lnRef>
          <a:fillRef idx="3">
            <a:schemeClr val="accent6"/>
          </a:fillRef>
          <a:effectRef idx="2">
            <a:schemeClr val="accent6"/>
          </a:effectRef>
          <a:fontRef idx="minor">
            <a:schemeClr val="lt1"/>
          </a:fontRef>
        </p:style>
        <p:txBody>
          <a:bodyPr>
            <a:normAutofit fontScale="92500" lnSpcReduction="20000"/>
          </a:bodyPr>
          <a:lstStyle/>
          <a:p>
            <a:endParaRPr lang="es-AR" dirty="0" smtClean="0"/>
          </a:p>
          <a:p>
            <a:r>
              <a:rPr lang="es-AR" dirty="0" smtClean="0"/>
              <a:t>El </a:t>
            </a:r>
            <a:r>
              <a:rPr lang="es-AR" dirty="0"/>
              <a:t>Abogado del Niño interviene en un conflicto determinado y </a:t>
            </a:r>
            <a:r>
              <a:rPr lang="es-AR" b="1" u="sng" dirty="0">
                <a:solidFill>
                  <a:schemeClr val="tx1"/>
                </a:solidFill>
              </a:rPr>
              <a:t>ejerce la defensa de los intereses particulares del niño</a:t>
            </a:r>
            <a:r>
              <a:rPr lang="es-AR" dirty="0"/>
              <a:t>, con el objeto de que se arribe a una decisión  favorable que tenga en cuenta el interés superior del mismo. Es importante destacar que no se sustituye la voluntad del niño, toda vez que su misión es de asistencia técnica en sus derechos y garantías, </a:t>
            </a:r>
            <a:r>
              <a:rPr lang="es-AR" u="sng" dirty="0">
                <a:solidFill>
                  <a:schemeClr val="tx1"/>
                </a:solidFill>
              </a:rPr>
              <a:t>existiendo un deber de lealtad y confidencialidad del letrado hacia el niño</a:t>
            </a:r>
            <a:r>
              <a:rPr lang="es-AR" dirty="0">
                <a:solidFill>
                  <a:schemeClr val="tx1"/>
                </a:solidFill>
              </a:rPr>
              <a:t>,</a:t>
            </a:r>
            <a:r>
              <a:rPr lang="es-AR" dirty="0"/>
              <a:t> debiendo seguir las instrucciones de quien representa.</a:t>
            </a:r>
          </a:p>
          <a:p>
            <a:r>
              <a:rPr lang="es-AR" dirty="0" smtClean="0"/>
              <a:t>El </a:t>
            </a:r>
            <a:r>
              <a:rPr lang="es-AR" dirty="0"/>
              <a:t>patrocinio letrado conlleva el </a:t>
            </a:r>
            <a:r>
              <a:rPr lang="es-AR" b="1" u="sng" dirty="0">
                <a:solidFill>
                  <a:schemeClr val="tx1"/>
                </a:solidFill>
              </a:rPr>
              <a:t>reconocimiento del niño como parte del </a:t>
            </a:r>
            <a:r>
              <a:rPr lang="es-AR" b="1" u="sng" dirty="0" smtClean="0">
                <a:solidFill>
                  <a:schemeClr val="tx1"/>
                </a:solidFill>
              </a:rPr>
              <a:t>proceso</a:t>
            </a:r>
            <a:r>
              <a:rPr lang="es-AR" dirty="0" smtClean="0"/>
              <a:t>.</a:t>
            </a:r>
            <a:endParaRPr lang="es-AR" dirty="0"/>
          </a:p>
          <a:p>
            <a:r>
              <a:rPr lang="es-AR" dirty="0"/>
              <a:t>El Abogado del </a:t>
            </a:r>
            <a:r>
              <a:rPr lang="es-AR" dirty="0" smtClean="0"/>
              <a:t>Niño </a:t>
            </a:r>
            <a:r>
              <a:rPr lang="es-AR" b="1" u="sng" dirty="0">
                <a:solidFill>
                  <a:schemeClr val="tx1"/>
                </a:solidFill>
              </a:rPr>
              <a:t>es aquél que garantiza el acceso a la justicia del niño, niña y adolescente, posibilitando la participación activa en todas las decisiones que se tomen sobre su persona</a:t>
            </a:r>
            <a:r>
              <a:rPr lang="es-AR" dirty="0"/>
              <a:t>, lo que implica que ya no será sólo un nombre que aparezca en el expediente judicial, sino que será considerada como una persona que merece ser escuchada y que sus dichos sean tenidos en cuenta al momento de que otro decida sobre su vida.</a:t>
            </a:r>
          </a:p>
        </p:txBody>
      </p:sp>
    </p:spTree>
    <p:extLst>
      <p:ext uri="{BB962C8B-B14F-4D97-AF65-F5344CB8AC3E}">
        <p14:creationId xmlns:p14="http://schemas.microsoft.com/office/powerpoint/2010/main" val="267328307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483</TotalTime>
  <Words>876</Words>
  <Application>Microsoft Office PowerPoint</Application>
  <PresentationFormat>Panorámica</PresentationFormat>
  <Paragraphs>92</Paragraphs>
  <Slides>10</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10</vt:i4>
      </vt:variant>
    </vt:vector>
  </HeadingPairs>
  <TitlesOfParts>
    <vt:vector size="17" baseType="lpstr">
      <vt:lpstr>Microsoft YaHei</vt:lpstr>
      <vt:lpstr>Arial</vt:lpstr>
      <vt:lpstr>Calibri</vt:lpstr>
      <vt:lpstr>Calibri Light</vt:lpstr>
      <vt:lpstr>Tahoma</vt:lpstr>
      <vt:lpstr>Wingdings</vt:lpstr>
      <vt:lpstr>Tema de Office</vt:lpstr>
      <vt:lpstr>LA FIGURA DEL ABOGAD@ DE NIÑAS, NIÑOS Y ADOLESCENTES</vt:lpstr>
      <vt:lpstr>Presentación de PowerPoint</vt:lpstr>
      <vt:lpstr>Presentación de PowerPoint</vt:lpstr>
      <vt:lpstr>Presentación de PowerPoint</vt:lpstr>
      <vt:lpstr> Normativa Provincial – Ley 2086-C    </vt:lpstr>
      <vt:lpstr>Presentación de PowerPoint</vt:lpstr>
      <vt:lpstr>ABOGADO DE NNA</vt:lpstr>
      <vt:lpstr>Presentación de PowerPoint</vt:lpstr>
      <vt:lpstr>Conclusiones</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FIGURA DEL ABOGAD@ DE NIÑAS, NIÑOS Y ADOLESCENTES</dc:title>
  <dc:creator>Yami</dc:creator>
  <cp:lastModifiedBy>Yami</cp:lastModifiedBy>
  <cp:revision>19</cp:revision>
  <dcterms:created xsi:type="dcterms:W3CDTF">2018-07-02T15:47:22Z</dcterms:created>
  <dcterms:modified xsi:type="dcterms:W3CDTF">2018-07-02T23:56:57Z</dcterms:modified>
</cp:coreProperties>
</file>